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ios Extended" panose="020B0604020202020204" charset="0"/>
      <p:regular r:id="rId24"/>
    </p:embeddedFont>
    <p:embeddedFont>
      <p:font typeface="Helios Extende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05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jpe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7.png"/><Relationship Id="rId2" Type="http://schemas.openxmlformats.org/officeDocument/2006/relationships/image" Target="../media/image9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jpeg"/><Relationship Id="rId1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71.jpeg"/><Relationship Id="rId9" Type="http://schemas.openxmlformats.org/officeDocument/2006/relationships/image" Target="../media/image76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18" Type="http://schemas.openxmlformats.org/officeDocument/2006/relationships/image" Target="../media/image2.png"/><Relationship Id="rId3" Type="http://schemas.openxmlformats.org/officeDocument/2006/relationships/image" Target="../media/image81.jpeg"/><Relationship Id="rId21" Type="http://schemas.openxmlformats.org/officeDocument/2006/relationships/image" Target="../media/image7.pn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95.svg"/><Relationship Id="rId2" Type="http://schemas.openxmlformats.org/officeDocument/2006/relationships/image" Target="../media/image9.jpeg"/><Relationship Id="rId16" Type="http://schemas.openxmlformats.org/officeDocument/2006/relationships/image" Target="../media/image9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jpeg"/><Relationship Id="rId15" Type="http://schemas.openxmlformats.org/officeDocument/2006/relationships/image" Target="../media/image93.svg"/><Relationship Id="rId10" Type="http://schemas.openxmlformats.org/officeDocument/2006/relationships/image" Target="../media/image88.png"/><Relationship Id="rId19" Type="http://schemas.openxmlformats.org/officeDocument/2006/relationships/image" Target="../media/image3.svg"/><Relationship Id="rId4" Type="http://schemas.openxmlformats.org/officeDocument/2006/relationships/image" Target="../media/image82.jpeg"/><Relationship Id="rId9" Type="http://schemas.openxmlformats.org/officeDocument/2006/relationships/image" Target="../media/image87.sv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7.jpeg"/><Relationship Id="rId7" Type="http://schemas.openxmlformats.org/officeDocument/2006/relationships/image" Target="../media/image3.sv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98.jpeg"/><Relationship Id="rId12" Type="http://schemas.openxmlformats.org/officeDocument/2006/relationships/image" Target="../media/image10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02.jpeg"/><Relationship Id="rId5" Type="http://schemas.openxmlformats.org/officeDocument/2006/relationships/image" Target="../media/image11.png"/><Relationship Id="rId10" Type="http://schemas.openxmlformats.org/officeDocument/2006/relationships/image" Target="../media/image101.jpeg"/><Relationship Id="rId4" Type="http://schemas.openxmlformats.org/officeDocument/2006/relationships/image" Target="../media/image8.png"/><Relationship Id="rId9" Type="http://schemas.openxmlformats.org/officeDocument/2006/relationships/image" Target="../media/image10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0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08.png"/><Relationship Id="rId5" Type="http://schemas.openxmlformats.org/officeDocument/2006/relationships/image" Target="../media/image11.png"/><Relationship Id="rId10" Type="http://schemas.openxmlformats.org/officeDocument/2006/relationships/image" Target="../media/image107.jpeg"/><Relationship Id="rId4" Type="http://schemas.openxmlformats.org/officeDocument/2006/relationships/image" Target="../media/image8.png"/><Relationship Id="rId9" Type="http://schemas.openxmlformats.org/officeDocument/2006/relationships/image" Target="../media/image10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9.jpeg"/><Relationship Id="rId7" Type="http://schemas.openxmlformats.org/officeDocument/2006/relationships/image" Target="../media/image8.png"/><Relationship Id="rId12" Type="http://schemas.openxmlformats.org/officeDocument/2006/relationships/image" Target="../media/image1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3.png"/><Relationship Id="rId5" Type="http://schemas.openxmlformats.org/officeDocument/2006/relationships/image" Target="../media/image111.jpeg"/><Relationship Id="rId10" Type="http://schemas.openxmlformats.org/officeDocument/2006/relationships/image" Target="../media/image112.jpeg"/><Relationship Id="rId4" Type="http://schemas.openxmlformats.org/officeDocument/2006/relationships/image" Target="../media/image110.jpe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15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epec@ukr.net" TargetMode="External"/><Relationship Id="rId5" Type="http://schemas.openxmlformats.org/officeDocument/2006/relationships/hyperlink" Target="tel:+380636103147" TargetMode="External"/><Relationship Id="rId10" Type="http://schemas.openxmlformats.org/officeDocument/2006/relationships/image" Target="../media/image117.svg"/><Relationship Id="rId4" Type="http://schemas.openxmlformats.org/officeDocument/2006/relationships/image" Target="../media/image7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.svg"/><Relationship Id="rId3" Type="http://schemas.openxmlformats.org/officeDocument/2006/relationships/image" Target="../media/image25.jpeg"/><Relationship Id="rId7" Type="http://schemas.openxmlformats.org/officeDocument/2006/relationships/image" Target="../media/image29.svg"/><Relationship Id="rId12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12" Type="http://schemas.openxmlformats.org/officeDocument/2006/relationships/image" Target="../media/image41.svg"/><Relationship Id="rId17" Type="http://schemas.openxmlformats.org/officeDocument/2006/relationships/image" Target="../media/image46.jpeg"/><Relationship Id="rId2" Type="http://schemas.openxmlformats.org/officeDocument/2006/relationships/image" Target="../media/image34.jpe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svg"/><Relationship Id="rId3" Type="http://schemas.openxmlformats.org/officeDocument/2006/relationships/image" Target="../media/image2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8.png"/><Relationship Id="rId15" Type="http://schemas.openxmlformats.org/officeDocument/2006/relationships/image" Target="../media/image7.png"/><Relationship Id="rId10" Type="http://schemas.openxmlformats.org/officeDocument/2006/relationships/image" Target="../media/image52.jpeg"/><Relationship Id="rId4" Type="http://schemas.openxmlformats.org/officeDocument/2006/relationships/image" Target="../media/image3.svg"/><Relationship Id="rId9" Type="http://schemas.openxmlformats.org/officeDocument/2006/relationships/image" Target="../media/image51.jpe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8.jpeg"/><Relationship Id="rId7" Type="http://schemas.openxmlformats.org/officeDocument/2006/relationships/image" Target="../media/image60.sv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90522" cy="10532537"/>
            <a:chOff x="0" y="0"/>
            <a:chExt cx="4843594" cy="2774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3594" cy="2774001"/>
            </a:xfrm>
            <a:custGeom>
              <a:avLst/>
              <a:gdLst/>
              <a:ahLst/>
              <a:cxnLst/>
              <a:rect l="l" t="t" r="r" b="b"/>
              <a:pathLst>
                <a:path w="4843594" h="2774001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2037841" y="269961"/>
            <a:ext cx="5824545" cy="9813030"/>
          </a:xfrm>
          <a:prstGeom prst="rect">
            <a:avLst/>
          </a:prstGeom>
          <a:solidFill>
            <a:srgbClr val="1B507A"/>
          </a:solidFill>
        </p:spPr>
      </p:sp>
      <p:sp>
        <p:nvSpPr>
          <p:cNvPr id="7" name="AutoShape 7"/>
          <p:cNvSpPr/>
          <p:nvPr/>
        </p:nvSpPr>
        <p:spPr>
          <a:xfrm>
            <a:off x="5868921" y="9841158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8" name="AutoShape 8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9" name="Freeform 9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723796" y="771399"/>
            <a:ext cx="7400895" cy="8913917"/>
            <a:chOff x="0" y="0"/>
            <a:chExt cx="9867860" cy="1188522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4512" b="4512"/>
            <a:stretch>
              <a:fillRect/>
            </a:stretch>
          </p:blipFill>
          <p:spPr>
            <a:xfrm>
              <a:off x="0" y="0"/>
              <a:ext cx="9867860" cy="396174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7612" b="7612"/>
            <a:stretch>
              <a:fillRect/>
            </a:stretch>
          </p:blipFill>
          <p:spPr>
            <a:xfrm>
              <a:off x="0" y="3961741"/>
              <a:ext cx="9867860" cy="3961741"/>
            </a:xfrm>
            <a:prstGeom prst="rect">
              <a:avLst/>
            </a:prstGeom>
          </p:spPr>
        </p:pic>
        <p:pic>
          <p:nvPicPr>
            <p:cNvPr id="13" name="Picture 13" descr="Upscale Image"/>
            <p:cNvPicPr>
              <a:picLocks noChangeAspect="1"/>
            </p:cNvPicPr>
            <p:nvPr/>
          </p:nvPicPr>
          <p:blipFill>
            <a:blip r:embed="rId7"/>
            <a:srcRect l="1081" t="4206" b="17668"/>
            <a:stretch>
              <a:fillRect/>
            </a:stretch>
          </p:blipFill>
          <p:spPr>
            <a:xfrm>
              <a:off x="0" y="7923482"/>
              <a:ext cx="9867860" cy="3961741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59225" y="8602503"/>
            <a:ext cx="1213668" cy="1413916"/>
          </a:xfrm>
          <a:custGeom>
            <a:avLst/>
            <a:gdLst/>
            <a:ahLst/>
            <a:cxnLst/>
            <a:rect l="l" t="t" r="r" b="b"/>
            <a:pathLst>
              <a:path w="1213668" h="1413916">
                <a:moveTo>
                  <a:pt x="0" y="0"/>
                </a:moveTo>
                <a:lnTo>
                  <a:pt x="1213668" y="0"/>
                </a:lnTo>
                <a:lnTo>
                  <a:pt x="1213668" y="1413915"/>
                </a:lnTo>
                <a:lnTo>
                  <a:pt x="0" y="1413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8403" y="1859906"/>
            <a:ext cx="8890306" cy="436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414" b="1" spc="3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sports and rehabilitation complex «DNIPRO»</a:t>
            </a:r>
            <a:r>
              <a:rPr lang="en-US" sz="5414" b="1" spc="32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with the swimming pool in Cherkasy</a:t>
            </a:r>
          </a:p>
          <a:p>
            <a:pPr algn="l">
              <a:lnSpc>
                <a:spcPts val="5738"/>
              </a:lnSpc>
            </a:pPr>
            <a:endParaRPr lang="en-US" sz="5414" b="1" spc="32">
              <a:solidFill>
                <a:srgbClr val="0083C5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621898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4" name="AutoShape 4"/>
          <p:cNvSpPr/>
          <p:nvPr/>
        </p:nvSpPr>
        <p:spPr>
          <a:xfrm>
            <a:off x="12828667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453720" y="7689954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100000" flipH="1">
            <a:off x="15254600" y="-133790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36330" y="8147653"/>
            <a:ext cx="1248024" cy="1073300"/>
          </a:xfrm>
          <a:custGeom>
            <a:avLst/>
            <a:gdLst/>
            <a:ahLst/>
            <a:cxnLst/>
            <a:rect l="l" t="t" r="r" b="b"/>
            <a:pathLst>
              <a:path w="1248024" h="1073300">
                <a:moveTo>
                  <a:pt x="0" y="0"/>
                </a:moveTo>
                <a:lnTo>
                  <a:pt x="1248023" y="0"/>
                </a:lnTo>
                <a:lnTo>
                  <a:pt x="1248023" y="1073301"/>
                </a:lnTo>
                <a:lnTo>
                  <a:pt x="0" y="1073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71159" y="8231107"/>
            <a:ext cx="750733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853" b="1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water sports for vulnerable population groups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87079" y="746985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7" r="-53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3488" y="-225781"/>
            <a:ext cx="19224069" cy="10757612"/>
            <a:chOff x="0" y="0"/>
            <a:chExt cx="5450343" cy="30499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0343" cy="3049962"/>
            </a:xfrm>
            <a:custGeom>
              <a:avLst/>
              <a:gdLst/>
              <a:ahLst/>
              <a:cxnLst/>
              <a:rect l="l" t="t" r="r" b="b"/>
              <a:pathLst>
                <a:path w="5450343" h="3049962">
                  <a:moveTo>
                    <a:pt x="0" y="0"/>
                  </a:moveTo>
                  <a:lnTo>
                    <a:pt x="5450343" y="0"/>
                  </a:lnTo>
                  <a:lnTo>
                    <a:pt x="5450343" y="3049962"/>
                  </a:lnTo>
                  <a:lnTo>
                    <a:pt x="0" y="3049962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50343" cy="3135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6563" y="671115"/>
            <a:ext cx="18881126" cy="8803480"/>
          </a:xfrm>
          <a:custGeom>
            <a:avLst/>
            <a:gdLst/>
            <a:ahLst/>
            <a:cxnLst/>
            <a:rect l="l" t="t" r="r" b="b"/>
            <a:pathLst>
              <a:path w="18881126" h="8803480">
                <a:moveTo>
                  <a:pt x="0" y="0"/>
                </a:moveTo>
                <a:lnTo>
                  <a:pt x="18881126" y="0"/>
                </a:lnTo>
                <a:lnTo>
                  <a:pt x="18881126" y="8803480"/>
                </a:lnTo>
                <a:lnTo>
                  <a:pt x="0" y="88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44" r="-77" b="-80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04454" y="8286016"/>
            <a:ext cx="8034656" cy="4022159"/>
            <a:chOff x="0" y="0"/>
            <a:chExt cx="1779988" cy="891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9988" cy="891064"/>
            </a:xfrm>
            <a:custGeom>
              <a:avLst/>
              <a:gdLst/>
              <a:ahLst/>
              <a:cxnLst/>
              <a:rect l="l" t="t" r="r" b="b"/>
              <a:pathLst>
                <a:path w="1779988" h="891064">
                  <a:moveTo>
                    <a:pt x="889994" y="0"/>
                  </a:moveTo>
                  <a:lnTo>
                    <a:pt x="1779988" y="891064"/>
                  </a:lnTo>
                  <a:lnTo>
                    <a:pt x="0" y="891064"/>
                  </a:lnTo>
                  <a:lnTo>
                    <a:pt x="88999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78123" y="356558"/>
              <a:ext cx="1223742" cy="47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66729" y="720899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434473" y="59236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347591"/>
            <a:ext cx="6569192" cy="101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46"/>
              </a:lnSpc>
            </a:pPr>
            <a:r>
              <a:rPr lang="en-US" sz="3289" b="1" spc="13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estimated value of the Project is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973284" y="2546934"/>
            <a:ext cx="9571176" cy="83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38"/>
              </a:lnSpc>
            </a:pPr>
            <a:r>
              <a:rPr lang="en-US" sz="5198" spc="2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~1 500 000,00 EUR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56449" y="7615116"/>
            <a:ext cx="7774960" cy="61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9"/>
              </a:lnSpc>
            </a:pPr>
            <a:r>
              <a:rPr lang="en-US" sz="3916" b="1" spc="1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Funded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45768" y="8304864"/>
            <a:ext cx="12807194" cy="90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72"/>
              </a:lnSpc>
            </a:pPr>
            <a:r>
              <a:rPr lang="en-US" sz="5727" spc="22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~270 000,00 EUR</a:t>
            </a:r>
          </a:p>
        </p:txBody>
      </p:sp>
      <p:sp>
        <p:nvSpPr>
          <p:cNvPr id="21" name="Freeform 21"/>
          <p:cNvSpPr/>
          <p:nvPr/>
        </p:nvSpPr>
        <p:spPr>
          <a:xfrm rot="8100000" flipH="1">
            <a:off x="14794765" y="-1567126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774337" y="7241716"/>
            <a:ext cx="6778625" cy="3210272"/>
            <a:chOff x="0" y="0"/>
            <a:chExt cx="1501729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27522" y="-748170"/>
            <a:ext cx="20322332" cy="11542317"/>
            <a:chOff x="0" y="0"/>
            <a:chExt cx="5434386" cy="308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4386" cy="3086526"/>
            </a:xfrm>
            <a:custGeom>
              <a:avLst/>
              <a:gdLst/>
              <a:ahLst/>
              <a:cxnLst/>
              <a:rect l="l" t="t" r="r" b="b"/>
              <a:pathLst>
                <a:path w="5434386" h="3086526">
                  <a:moveTo>
                    <a:pt x="0" y="0"/>
                  </a:moveTo>
                  <a:lnTo>
                    <a:pt x="5434386" y="0"/>
                  </a:lnTo>
                  <a:lnTo>
                    <a:pt x="5434386" y="3086526"/>
                  </a:lnTo>
                  <a:lnTo>
                    <a:pt x="0" y="308652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34386" cy="3172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269" y="-261115"/>
            <a:ext cx="6514169" cy="10809230"/>
            <a:chOff x="0" y="0"/>
            <a:chExt cx="1846875" cy="3064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6875" cy="3064596"/>
            </a:xfrm>
            <a:custGeom>
              <a:avLst/>
              <a:gdLst/>
              <a:ahLst/>
              <a:cxnLst/>
              <a:rect l="l" t="t" r="r" b="b"/>
              <a:pathLst>
                <a:path w="1846875" h="3064596">
                  <a:moveTo>
                    <a:pt x="0" y="0"/>
                  </a:moveTo>
                  <a:lnTo>
                    <a:pt x="1846875" y="0"/>
                  </a:lnTo>
                  <a:lnTo>
                    <a:pt x="1846875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846875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8914" y="329122"/>
            <a:ext cx="7913547" cy="9628757"/>
            <a:chOff x="0" y="0"/>
            <a:chExt cx="10551396" cy="1283834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19562" b="19562"/>
            <a:stretch>
              <a:fillRect/>
            </a:stretch>
          </p:blipFill>
          <p:spPr>
            <a:xfrm>
              <a:off x="0" y="0"/>
              <a:ext cx="10551396" cy="427944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19562" b="19562"/>
            <a:stretch>
              <a:fillRect/>
            </a:stretch>
          </p:blipFill>
          <p:spPr>
            <a:xfrm>
              <a:off x="0" y="4279447"/>
              <a:ext cx="10551396" cy="427944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19562" b="19562"/>
            <a:stretch>
              <a:fillRect/>
            </a:stretch>
          </p:blipFill>
          <p:spPr>
            <a:xfrm>
              <a:off x="0" y="8558895"/>
              <a:ext cx="10551396" cy="4279447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9277309" y="2527300"/>
            <a:ext cx="1021894" cy="1021894"/>
          </a:xfrm>
          <a:custGeom>
            <a:avLst/>
            <a:gdLst/>
            <a:ahLst/>
            <a:cxnLst/>
            <a:rect l="l" t="t" r="r" b="b"/>
            <a:pathLst>
              <a:path w="1021894" h="1021894">
                <a:moveTo>
                  <a:pt x="0" y="0"/>
                </a:moveTo>
                <a:lnTo>
                  <a:pt x="1021894" y="0"/>
                </a:lnTo>
                <a:lnTo>
                  <a:pt x="1021894" y="1021895"/>
                </a:lnTo>
                <a:lnTo>
                  <a:pt x="0" y="102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23084" y="4289764"/>
            <a:ext cx="930343" cy="930343"/>
          </a:xfrm>
          <a:custGeom>
            <a:avLst/>
            <a:gdLst/>
            <a:ahLst/>
            <a:cxnLst/>
            <a:rect l="l" t="t" r="r" b="b"/>
            <a:pathLst>
              <a:path w="930343" h="930343">
                <a:moveTo>
                  <a:pt x="0" y="0"/>
                </a:moveTo>
                <a:lnTo>
                  <a:pt x="930344" y="0"/>
                </a:lnTo>
                <a:lnTo>
                  <a:pt x="930344" y="930343"/>
                </a:lnTo>
                <a:lnTo>
                  <a:pt x="0" y="93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68860" y="5960676"/>
            <a:ext cx="930343" cy="758813"/>
          </a:xfrm>
          <a:custGeom>
            <a:avLst/>
            <a:gdLst/>
            <a:ahLst/>
            <a:cxnLst/>
            <a:rect l="l" t="t" r="r" b="b"/>
            <a:pathLst>
              <a:path w="930343" h="758813">
                <a:moveTo>
                  <a:pt x="0" y="0"/>
                </a:moveTo>
                <a:lnTo>
                  <a:pt x="930343" y="0"/>
                </a:lnTo>
                <a:lnTo>
                  <a:pt x="930343" y="758813"/>
                </a:lnTo>
                <a:lnTo>
                  <a:pt x="0" y="75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368860" y="7705427"/>
            <a:ext cx="954986" cy="946630"/>
          </a:xfrm>
          <a:custGeom>
            <a:avLst/>
            <a:gdLst/>
            <a:ahLst/>
            <a:cxnLst/>
            <a:rect l="l" t="t" r="r" b="b"/>
            <a:pathLst>
              <a:path w="954986" h="946630">
                <a:moveTo>
                  <a:pt x="0" y="0"/>
                </a:moveTo>
                <a:lnTo>
                  <a:pt x="954986" y="0"/>
                </a:lnTo>
                <a:lnTo>
                  <a:pt x="954986" y="946630"/>
                </a:lnTo>
                <a:lnTo>
                  <a:pt x="0" y="946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09777" y="2779324"/>
            <a:ext cx="7578223" cy="606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preparation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dismantling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reinforcement of brick piers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and roofing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68860" y="1171642"/>
            <a:ext cx="9570223" cy="70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4443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Works executed: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2774120" y="8178742"/>
            <a:ext cx="6778625" cy="3210272"/>
            <a:chOff x="0" y="0"/>
            <a:chExt cx="1501729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2690398" y="7932884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21159" y="-196696"/>
            <a:ext cx="20077890" cy="10809230"/>
            <a:chOff x="0" y="0"/>
            <a:chExt cx="5692416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2416" cy="3064596"/>
            </a:xfrm>
            <a:custGeom>
              <a:avLst/>
              <a:gdLst/>
              <a:ahLst/>
              <a:cxnLst/>
              <a:rect l="l" t="t" r="r" b="b"/>
              <a:pathLst>
                <a:path w="5692416" h="306459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692416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1219" y="3157779"/>
            <a:ext cx="6374118" cy="3971442"/>
          </a:xfrm>
          <a:custGeom>
            <a:avLst/>
            <a:gdLst/>
            <a:ahLst/>
            <a:cxnLst/>
            <a:rect l="l" t="t" r="r" b="b"/>
            <a:pathLst>
              <a:path w="6374118" h="3971442">
                <a:moveTo>
                  <a:pt x="0" y="0"/>
                </a:moveTo>
                <a:lnTo>
                  <a:pt x="6374118" y="0"/>
                </a:lnTo>
                <a:lnTo>
                  <a:pt x="6374118" y="3971442"/>
                </a:lnTo>
                <a:lnTo>
                  <a:pt x="0" y="397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249" b="-302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1219" y="166763"/>
            <a:ext cx="6374118" cy="3000541"/>
          </a:xfrm>
          <a:custGeom>
            <a:avLst/>
            <a:gdLst/>
            <a:ahLst/>
            <a:cxnLst/>
            <a:rect l="l" t="t" r="r" b="b"/>
            <a:pathLst>
              <a:path w="6374118" h="3000541">
                <a:moveTo>
                  <a:pt x="0" y="0"/>
                </a:moveTo>
                <a:lnTo>
                  <a:pt x="6374118" y="0"/>
                </a:lnTo>
                <a:lnTo>
                  <a:pt x="6374118" y="3000541"/>
                </a:lnTo>
                <a:lnTo>
                  <a:pt x="0" y="300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597" t="-157830" r="-60752" b="-6126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1219" y="6990035"/>
            <a:ext cx="6374118" cy="3139174"/>
          </a:xfrm>
          <a:custGeom>
            <a:avLst/>
            <a:gdLst/>
            <a:ahLst/>
            <a:cxnLst/>
            <a:rect l="l" t="t" r="r" b="b"/>
            <a:pathLst>
              <a:path w="6374118" h="3139174">
                <a:moveTo>
                  <a:pt x="0" y="0"/>
                </a:moveTo>
                <a:lnTo>
                  <a:pt x="6374118" y="0"/>
                </a:lnTo>
                <a:lnTo>
                  <a:pt x="6374118" y="3139174"/>
                </a:lnTo>
                <a:lnTo>
                  <a:pt x="0" y="313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7" t="-74079" b="-327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04368" y="2657394"/>
            <a:ext cx="10099207" cy="660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repairing works of the swimming pool bowl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warm floors and bypasses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heat insulation of the roof, ceiling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bathrooms, showers, vestibules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ramp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ventilation system installation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000163" y="2711363"/>
            <a:ext cx="743221" cy="6327251"/>
            <a:chOff x="0" y="0"/>
            <a:chExt cx="990961" cy="8436335"/>
          </a:xfrm>
        </p:grpSpPr>
        <p:sp>
          <p:nvSpPr>
            <p:cNvPr id="11" name="Freeform 11"/>
            <p:cNvSpPr/>
            <p:nvPr/>
          </p:nvSpPr>
          <p:spPr>
            <a:xfrm>
              <a:off x="56927" y="0"/>
              <a:ext cx="914350" cy="853774"/>
            </a:xfrm>
            <a:custGeom>
              <a:avLst/>
              <a:gdLst/>
              <a:ahLst/>
              <a:cxnLst/>
              <a:rect l="l" t="t" r="r" b="b"/>
              <a:pathLst>
                <a:path w="914350" h="853774">
                  <a:moveTo>
                    <a:pt x="0" y="0"/>
                  </a:moveTo>
                  <a:lnTo>
                    <a:pt x="914350" y="0"/>
                  </a:lnTo>
                  <a:lnTo>
                    <a:pt x="914350" y="853774"/>
                  </a:lnTo>
                  <a:lnTo>
                    <a:pt x="0" y="85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96" y="1450674"/>
              <a:ext cx="867246" cy="849901"/>
            </a:xfrm>
            <a:custGeom>
              <a:avLst/>
              <a:gdLst/>
              <a:ahLst/>
              <a:cxnLst/>
              <a:rect l="l" t="t" r="r" b="b"/>
              <a:pathLst>
                <a:path w="867246" h="849901">
                  <a:moveTo>
                    <a:pt x="0" y="0"/>
                  </a:moveTo>
                  <a:lnTo>
                    <a:pt x="867246" y="0"/>
                  </a:lnTo>
                  <a:lnTo>
                    <a:pt x="867246" y="849901"/>
                  </a:lnTo>
                  <a:lnTo>
                    <a:pt x="0" y="84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2776352"/>
              <a:ext cx="959438" cy="1005964"/>
            </a:xfrm>
            <a:custGeom>
              <a:avLst/>
              <a:gdLst/>
              <a:ahLst/>
              <a:cxnLst/>
              <a:rect l="l" t="t" r="r" b="b"/>
              <a:pathLst>
                <a:path w="959438" h="1005964">
                  <a:moveTo>
                    <a:pt x="0" y="0"/>
                  </a:moveTo>
                  <a:lnTo>
                    <a:pt x="959438" y="0"/>
                  </a:lnTo>
                  <a:lnTo>
                    <a:pt x="959438" y="1005965"/>
                  </a:lnTo>
                  <a:lnTo>
                    <a:pt x="0" y="100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8300" y="4441700"/>
              <a:ext cx="951603" cy="944466"/>
            </a:xfrm>
            <a:custGeom>
              <a:avLst/>
              <a:gdLst/>
              <a:ahLst/>
              <a:cxnLst/>
              <a:rect l="l" t="t" r="r" b="b"/>
              <a:pathLst>
                <a:path w="951603" h="944466">
                  <a:moveTo>
                    <a:pt x="0" y="0"/>
                  </a:moveTo>
                  <a:lnTo>
                    <a:pt x="951603" y="0"/>
                  </a:lnTo>
                  <a:lnTo>
                    <a:pt x="951603" y="944466"/>
                  </a:lnTo>
                  <a:lnTo>
                    <a:pt x="0" y="94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6561" y="5983066"/>
              <a:ext cx="913342" cy="878469"/>
            </a:xfrm>
            <a:custGeom>
              <a:avLst/>
              <a:gdLst/>
              <a:ahLst/>
              <a:cxnLst/>
              <a:rect l="l" t="t" r="r" b="b"/>
              <a:pathLst>
                <a:path w="913342" h="878469">
                  <a:moveTo>
                    <a:pt x="0" y="0"/>
                  </a:moveTo>
                  <a:lnTo>
                    <a:pt x="913342" y="0"/>
                  </a:lnTo>
                  <a:lnTo>
                    <a:pt x="913342" y="878469"/>
                  </a:lnTo>
                  <a:lnTo>
                    <a:pt x="0" y="878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6561" y="752193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8371773" y="709699"/>
            <a:ext cx="11142570" cy="154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4"/>
              </a:lnSpc>
            </a:pPr>
            <a:r>
              <a:rPr lang="en-US" sz="493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Scope of works for the following execution: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2774120" y="8313884"/>
            <a:ext cx="6778625" cy="3210272"/>
            <a:chOff x="0" y="0"/>
            <a:chExt cx="1501729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2774120" y="8559622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46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3488" y="-277399"/>
            <a:ext cx="19224069" cy="10809230"/>
            <a:chOff x="0" y="0"/>
            <a:chExt cx="5450343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0343" cy="3064596"/>
            </a:xfrm>
            <a:custGeom>
              <a:avLst/>
              <a:gdLst/>
              <a:ahLst/>
              <a:cxnLst/>
              <a:rect l="l" t="t" r="r" b="b"/>
              <a:pathLst>
                <a:path w="5450343" h="3064596">
                  <a:moveTo>
                    <a:pt x="0" y="0"/>
                  </a:moveTo>
                  <a:lnTo>
                    <a:pt x="5450343" y="0"/>
                  </a:lnTo>
                  <a:lnTo>
                    <a:pt x="5450343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50343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2767" y="260508"/>
            <a:ext cx="17090400" cy="9578562"/>
          </a:xfrm>
          <a:custGeom>
            <a:avLst/>
            <a:gdLst/>
            <a:ahLst/>
            <a:cxnLst/>
            <a:rect l="l" t="t" r="r" b="b"/>
            <a:pathLst>
              <a:path w="17090400" h="9578562">
                <a:moveTo>
                  <a:pt x="0" y="0"/>
                </a:moveTo>
                <a:lnTo>
                  <a:pt x="17090400" y="0"/>
                </a:lnTo>
                <a:lnTo>
                  <a:pt x="17090400" y="9578563"/>
                </a:lnTo>
                <a:lnTo>
                  <a:pt x="0" y="957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4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9658" y="1143599"/>
            <a:ext cx="11310109" cy="69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4386" b="1" spc="1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lack of funds</a:t>
            </a:r>
          </a:p>
        </p:txBody>
      </p:sp>
      <p:sp>
        <p:nvSpPr>
          <p:cNvPr id="8" name="Freeform 8"/>
          <p:cNvSpPr/>
          <p:nvPr/>
        </p:nvSpPr>
        <p:spPr>
          <a:xfrm rot="8100000" flipH="1">
            <a:off x="14733403" y="-1548992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8" y="0"/>
                </a:moveTo>
                <a:lnTo>
                  <a:pt x="0" y="0"/>
                </a:lnTo>
                <a:lnTo>
                  <a:pt x="0" y="4476483"/>
                </a:lnTo>
                <a:lnTo>
                  <a:pt x="4519798" y="4476483"/>
                </a:lnTo>
                <a:lnTo>
                  <a:pt x="45197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9658" y="2033747"/>
            <a:ext cx="13147869" cy="98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24"/>
              </a:lnSpc>
            </a:pPr>
            <a:r>
              <a:rPr lang="en-US" sz="6104" b="1" spc="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1 230 000</a:t>
            </a:r>
            <a:r>
              <a:rPr lang="en-US" sz="6104" spc="2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,00 EUR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700000" flipH="1">
            <a:off x="-995251" y="7799186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2781323" y="8432291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56819" y="0"/>
            <a:ext cx="20077890" cy="10809230"/>
            <a:chOff x="0" y="0"/>
            <a:chExt cx="5692416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2416" cy="3064596"/>
            </a:xfrm>
            <a:custGeom>
              <a:avLst/>
              <a:gdLst/>
              <a:ahLst/>
              <a:cxnLst/>
              <a:rect l="l" t="t" r="r" b="b"/>
              <a:pathLst>
                <a:path w="5692416" h="306459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692416" cy="3121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71538" y="422679"/>
            <a:ext cx="8944925" cy="71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774120" y="8313884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774120" y="8559622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7043" y="8755840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851" r="-191602" b="-4801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79640" y="9172270"/>
            <a:ext cx="1622297" cy="906458"/>
          </a:xfrm>
          <a:custGeom>
            <a:avLst/>
            <a:gdLst/>
            <a:ahLst/>
            <a:cxnLst/>
            <a:rect l="l" t="t" r="r" b="b"/>
            <a:pathLst>
              <a:path w="1622297" h="906458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100000" flipH="1">
            <a:off x="14743783" y="-1710787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40193" y="1980202"/>
            <a:ext cx="4566955" cy="2804654"/>
            <a:chOff x="0" y="0"/>
            <a:chExt cx="11523226" cy="70766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24497" cy="7076634"/>
            </a:xfrm>
            <a:custGeom>
              <a:avLst/>
              <a:gdLst/>
              <a:ahLst/>
              <a:cxnLst/>
              <a:rect l="l" t="t" r="r" b="b"/>
              <a:pathLst>
                <a:path w="11524497" h="7076634">
                  <a:moveTo>
                    <a:pt x="10861793" y="0"/>
                  </a:moveTo>
                  <a:lnTo>
                    <a:pt x="661433" y="0"/>
                  </a:lnTo>
                  <a:cubicBezTo>
                    <a:pt x="294995" y="0"/>
                    <a:pt x="0" y="181162"/>
                    <a:pt x="0" y="406199"/>
                  </a:cubicBezTo>
                  <a:lnTo>
                    <a:pt x="0" y="6671851"/>
                  </a:lnTo>
                  <a:cubicBezTo>
                    <a:pt x="0" y="6895472"/>
                    <a:pt x="294995" y="7076634"/>
                    <a:pt x="661433" y="7076634"/>
                  </a:cubicBezTo>
                  <a:lnTo>
                    <a:pt x="10864098" y="7076634"/>
                  </a:lnTo>
                  <a:cubicBezTo>
                    <a:pt x="11228232" y="7076634"/>
                    <a:pt x="11524497" y="6895472"/>
                    <a:pt x="11524497" y="6670435"/>
                  </a:cubicBezTo>
                  <a:lnTo>
                    <a:pt x="11524497" y="406199"/>
                  </a:lnTo>
                  <a:cubicBezTo>
                    <a:pt x="11523226" y="181162"/>
                    <a:pt x="11228232" y="0"/>
                    <a:pt x="10861793" y="0"/>
                  </a:cubicBezTo>
                  <a:close/>
                </a:path>
              </a:pathLst>
            </a:custGeom>
            <a:blipFill>
              <a:blip r:embed="rId7"/>
              <a:stretch>
                <a:fillRect l="-14714" r="-5289" b="-3023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540193" y="4908681"/>
            <a:ext cx="492862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the historical building of the children's music school - </a:t>
            </a:r>
          </a:p>
          <a:p>
            <a:pPr algn="ctr">
              <a:lnSpc>
                <a:spcPts val="2279"/>
              </a:lnSpc>
            </a:pP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370 000 EUR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015459" y="1980202"/>
            <a:ext cx="4844645" cy="2814179"/>
            <a:chOff x="0" y="0"/>
            <a:chExt cx="8632231" cy="50143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33501" cy="5014330"/>
            </a:xfrm>
            <a:custGeom>
              <a:avLst/>
              <a:gdLst/>
              <a:ahLst/>
              <a:cxnLst/>
              <a:rect l="l" t="t" r="r" b="b"/>
              <a:pathLst>
                <a:path w="8633501" h="5014330">
                  <a:moveTo>
                    <a:pt x="8136741" y="0"/>
                  </a:moveTo>
                  <a:lnTo>
                    <a:pt x="495490" y="0"/>
                  </a:lnTo>
                  <a:cubicBezTo>
                    <a:pt x="220985" y="0"/>
                    <a:pt x="0" y="128367"/>
                    <a:pt x="0" y="287823"/>
                  </a:cubicBezTo>
                  <a:lnTo>
                    <a:pt x="0" y="4727510"/>
                  </a:lnTo>
                  <a:cubicBezTo>
                    <a:pt x="0" y="4885963"/>
                    <a:pt x="220985" y="5014330"/>
                    <a:pt x="495490" y="5014330"/>
                  </a:cubicBezTo>
                  <a:lnTo>
                    <a:pt x="8138468" y="5014330"/>
                  </a:lnTo>
                  <a:cubicBezTo>
                    <a:pt x="8411246" y="5014330"/>
                    <a:pt x="8633501" y="4885963"/>
                    <a:pt x="8633501" y="4726507"/>
                  </a:cubicBezTo>
                  <a:lnTo>
                    <a:pt x="8633501" y="287823"/>
                  </a:lnTo>
                  <a:cubicBezTo>
                    <a:pt x="8632230" y="128367"/>
                    <a:pt x="8411246" y="0"/>
                    <a:pt x="8136741" y="0"/>
                  </a:cubicBezTo>
                  <a:close/>
                </a:path>
              </a:pathLst>
            </a:custGeom>
            <a:blipFill>
              <a:blip r:embed="rId8"/>
              <a:stretch>
                <a:fillRect l="-5082" t="-1430" r="-17374" b="-29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7175426" y="4765806"/>
            <a:ext cx="473308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Center for accommodation of internally displaced / evacuated persons </a:t>
            </a: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- 2 150 000 EUR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788102" y="1980202"/>
            <a:ext cx="4664918" cy="2804654"/>
            <a:chOff x="0" y="0"/>
            <a:chExt cx="8311991" cy="49973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13262" cy="4997358"/>
            </a:xfrm>
            <a:custGeom>
              <a:avLst/>
              <a:gdLst/>
              <a:ahLst/>
              <a:cxnLst/>
              <a:rect l="l" t="t" r="r" b="b"/>
              <a:pathLst>
                <a:path w="8313262" h="4997358">
                  <a:moveTo>
                    <a:pt x="7834883" y="0"/>
                  </a:moveTo>
                  <a:lnTo>
                    <a:pt x="477108" y="0"/>
                  </a:lnTo>
                  <a:cubicBezTo>
                    <a:pt x="212787" y="0"/>
                    <a:pt x="0" y="127932"/>
                    <a:pt x="0" y="286848"/>
                  </a:cubicBezTo>
                  <a:lnTo>
                    <a:pt x="0" y="4711509"/>
                  </a:lnTo>
                  <a:cubicBezTo>
                    <a:pt x="0" y="4869426"/>
                    <a:pt x="212787" y="4997358"/>
                    <a:pt x="477108" y="4997358"/>
                  </a:cubicBezTo>
                  <a:lnTo>
                    <a:pt x="7836546" y="4997358"/>
                  </a:lnTo>
                  <a:cubicBezTo>
                    <a:pt x="8099205" y="4997358"/>
                    <a:pt x="8313262" y="4869426"/>
                    <a:pt x="8313262" y="4710509"/>
                  </a:cubicBezTo>
                  <a:lnTo>
                    <a:pt x="8313262" y="286848"/>
                  </a:lnTo>
                  <a:cubicBezTo>
                    <a:pt x="8311991" y="127932"/>
                    <a:pt x="8099205" y="0"/>
                    <a:pt x="7834883" y="0"/>
                  </a:cubicBezTo>
                  <a:close/>
                </a:path>
              </a:pathLst>
            </a:custGeom>
            <a:blipFill>
              <a:blip r:embed="rId9"/>
              <a:stretch>
                <a:fillRect l="-3771" r="-3771" b="-1919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2788102" y="4775331"/>
            <a:ext cx="4664918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rehabilitation department of the emergency hospital - </a:t>
            </a: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1 304 500 EUR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0193" y="1349622"/>
            <a:ext cx="541020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of social infrastructure: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09031" y="5784981"/>
            <a:ext cx="4598116" cy="2911357"/>
            <a:chOff x="0" y="0"/>
            <a:chExt cx="8192964" cy="51874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94234" cy="5187482"/>
            </a:xfrm>
            <a:custGeom>
              <a:avLst/>
              <a:gdLst/>
              <a:ahLst/>
              <a:cxnLst/>
              <a:rect l="l" t="t" r="r" b="b"/>
              <a:pathLst>
                <a:path w="8194234" h="5187482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32800"/>
                    <a:pt x="0" y="297761"/>
                  </a:cubicBezTo>
                  <a:lnTo>
                    <a:pt x="0" y="4890758"/>
                  </a:lnTo>
                  <a:cubicBezTo>
                    <a:pt x="0" y="5054683"/>
                    <a:pt x="209740" y="5187482"/>
                    <a:pt x="470276" y="5187482"/>
                  </a:cubicBezTo>
                  <a:lnTo>
                    <a:pt x="7724327" y="5187482"/>
                  </a:lnTo>
                  <a:cubicBezTo>
                    <a:pt x="7983224" y="5187482"/>
                    <a:pt x="8194234" y="5054683"/>
                    <a:pt x="8194234" y="4889721"/>
                  </a:cubicBezTo>
                  <a:lnTo>
                    <a:pt x="8194234" y="297761"/>
                  </a:lnTo>
                  <a:cubicBezTo>
                    <a:pt x="8192964" y="132800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10"/>
              <a:stretch>
                <a:fillRect l="-23374" r="-11855" b="-13213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620501" y="8784097"/>
            <a:ext cx="436590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city maternity hospital - 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1 780 400 EUR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788102" y="5784981"/>
            <a:ext cx="4664918" cy="2911357"/>
            <a:chOff x="0" y="0"/>
            <a:chExt cx="8311991" cy="51874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313262" cy="5187482"/>
            </a:xfrm>
            <a:custGeom>
              <a:avLst/>
              <a:gdLst/>
              <a:ahLst/>
              <a:cxnLst/>
              <a:rect l="l" t="t" r="r" b="b"/>
              <a:pathLst>
                <a:path w="8313262" h="5187482">
                  <a:moveTo>
                    <a:pt x="7834883" y="0"/>
                  </a:moveTo>
                  <a:lnTo>
                    <a:pt x="477108" y="0"/>
                  </a:lnTo>
                  <a:cubicBezTo>
                    <a:pt x="212787" y="0"/>
                    <a:pt x="0" y="132800"/>
                    <a:pt x="0" y="297761"/>
                  </a:cubicBezTo>
                  <a:lnTo>
                    <a:pt x="0" y="4890758"/>
                  </a:lnTo>
                  <a:cubicBezTo>
                    <a:pt x="0" y="5054683"/>
                    <a:pt x="212787" y="5187482"/>
                    <a:pt x="477108" y="5187482"/>
                  </a:cubicBezTo>
                  <a:lnTo>
                    <a:pt x="7836546" y="5187482"/>
                  </a:lnTo>
                  <a:cubicBezTo>
                    <a:pt x="8099205" y="5187482"/>
                    <a:pt x="8313262" y="5054683"/>
                    <a:pt x="8313262" y="4889721"/>
                  </a:cubicBezTo>
                  <a:lnTo>
                    <a:pt x="8313262" y="297761"/>
                  </a:lnTo>
                  <a:cubicBezTo>
                    <a:pt x="8311991" y="132800"/>
                    <a:pt x="8099205" y="0"/>
                    <a:pt x="7834883" y="0"/>
                  </a:cubicBezTo>
                  <a:close/>
                </a:path>
              </a:pathLst>
            </a:custGeom>
            <a:blipFill>
              <a:blip r:embed="rId11"/>
              <a:stretch>
                <a:fillRect l="-8454" r="-8454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2907759" y="8784097"/>
            <a:ext cx="442560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city hospital 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</a:t>
            </a:r>
          </a:p>
          <a:p>
            <a:pPr algn="ctr">
              <a:lnSpc>
                <a:spcPts val="2279"/>
              </a:lnSpc>
            </a:pP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1 207 500 EUR</a:t>
            </a:r>
          </a:p>
        </p:txBody>
      </p:sp>
      <p:sp>
        <p:nvSpPr>
          <p:cNvPr id="32" name="Freeform 32"/>
          <p:cNvSpPr/>
          <p:nvPr/>
        </p:nvSpPr>
        <p:spPr>
          <a:xfrm>
            <a:off x="6983448" y="5728889"/>
            <a:ext cx="5117043" cy="2880666"/>
          </a:xfrm>
          <a:custGeom>
            <a:avLst/>
            <a:gdLst/>
            <a:ahLst/>
            <a:cxnLst/>
            <a:rect l="l" t="t" r="r" b="b"/>
            <a:pathLst>
              <a:path w="5117043" h="2880666">
                <a:moveTo>
                  <a:pt x="0" y="0"/>
                </a:moveTo>
                <a:lnTo>
                  <a:pt x="5117043" y="0"/>
                </a:lnTo>
                <a:lnTo>
                  <a:pt x="5117043" y="2880666"/>
                </a:lnTo>
                <a:lnTo>
                  <a:pt x="0" y="2880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53" t="-768" b="-2467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305102" y="8639188"/>
            <a:ext cx="4603410" cy="100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315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Hospital department for the rehabilitation of war veterans </a:t>
            </a: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00315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1 980 000 EUR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2944" y="-24764"/>
            <a:ext cx="20077890" cy="10809230"/>
            <a:chOff x="0" y="0"/>
            <a:chExt cx="5692416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2416" cy="3064596"/>
            </a:xfrm>
            <a:custGeom>
              <a:avLst/>
              <a:gdLst/>
              <a:ahLst/>
              <a:cxnLst/>
              <a:rect l="l" t="t" r="r" b="b"/>
              <a:pathLst>
                <a:path w="5692416" h="306459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692416" cy="3121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71538" y="422679"/>
            <a:ext cx="8944925" cy="71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774120" y="8313884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774120" y="8559622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7043" y="8755840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851" r="-191602" b="-4801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79640" y="9172270"/>
            <a:ext cx="1622297" cy="906458"/>
          </a:xfrm>
          <a:custGeom>
            <a:avLst/>
            <a:gdLst/>
            <a:ahLst/>
            <a:cxnLst/>
            <a:rect l="l" t="t" r="r" b="b"/>
            <a:pathLst>
              <a:path w="1622297" h="906458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100000" flipH="1">
            <a:off x="14743783" y="-1710787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87213" y="1326940"/>
            <a:ext cx="552747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of critical infrastructure: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02048" y="1934838"/>
            <a:ext cx="4598116" cy="2754768"/>
            <a:chOff x="0" y="0"/>
            <a:chExt cx="8192964" cy="49084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94234" cy="4908469"/>
            </a:xfrm>
            <a:custGeom>
              <a:avLst/>
              <a:gdLst/>
              <a:ahLst/>
              <a:cxnLst/>
              <a:rect l="l" t="t" r="r" b="b"/>
              <a:pathLst>
                <a:path w="8194234" h="4908469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5657"/>
                    <a:pt x="0" y="281746"/>
                  </a:cubicBezTo>
                  <a:lnTo>
                    <a:pt x="0" y="4627705"/>
                  </a:lnTo>
                  <a:cubicBezTo>
                    <a:pt x="0" y="4782813"/>
                    <a:pt x="209740" y="4908469"/>
                    <a:pt x="470276" y="4908469"/>
                  </a:cubicBezTo>
                  <a:lnTo>
                    <a:pt x="7724327" y="4908469"/>
                  </a:lnTo>
                  <a:cubicBezTo>
                    <a:pt x="7983224" y="4908469"/>
                    <a:pt x="8194234" y="4782813"/>
                    <a:pt x="8194234" y="4626723"/>
                  </a:cubicBezTo>
                  <a:lnTo>
                    <a:pt x="8194234" y="281746"/>
                  </a:lnTo>
                  <a:cubicBezTo>
                    <a:pt x="8192964" y="125657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7"/>
              <a:stretch>
                <a:fillRect l="-12397" r="-12397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074225" y="4765806"/>
            <a:ext cx="342154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Waste processing plant -</a:t>
            </a: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25 000 000 EUR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214690" y="1934838"/>
            <a:ext cx="4681887" cy="2797948"/>
            <a:chOff x="0" y="0"/>
            <a:chExt cx="9245285" cy="5525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46556" cy="5525086"/>
            </a:xfrm>
            <a:custGeom>
              <a:avLst/>
              <a:gdLst/>
              <a:ahLst/>
              <a:cxnLst/>
              <a:rect l="l" t="t" r="r" b="b"/>
              <a:pathLst>
                <a:path w="9246556" h="5525086">
                  <a:moveTo>
                    <a:pt x="8714606" y="0"/>
                  </a:moveTo>
                  <a:lnTo>
                    <a:pt x="530679" y="0"/>
                  </a:lnTo>
                  <a:cubicBezTo>
                    <a:pt x="236679" y="0"/>
                    <a:pt x="0" y="141442"/>
                    <a:pt x="0" y="317140"/>
                  </a:cubicBezTo>
                  <a:lnTo>
                    <a:pt x="0" y="5209051"/>
                  </a:lnTo>
                  <a:cubicBezTo>
                    <a:pt x="0" y="5383643"/>
                    <a:pt x="236679" y="5525086"/>
                    <a:pt x="530679" y="5525086"/>
                  </a:cubicBezTo>
                  <a:lnTo>
                    <a:pt x="8716456" y="5525086"/>
                  </a:lnTo>
                  <a:cubicBezTo>
                    <a:pt x="9008606" y="5525086"/>
                    <a:pt x="9246556" y="5383643"/>
                    <a:pt x="9246556" y="5207945"/>
                  </a:cubicBezTo>
                  <a:lnTo>
                    <a:pt x="9246556" y="317140"/>
                  </a:lnTo>
                  <a:cubicBezTo>
                    <a:pt x="9245285" y="141442"/>
                    <a:pt x="9008606" y="0"/>
                    <a:pt x="8714606" y="0"/>
                  </a:cubicBezTo>
                  <a:close/>
                </a:path>
              </a:pathLst>
            </a:custGeom>
            <a:blipFill>
              <a:blip r:embed="rId8"/>
              <a:stretch>
                <a:fillRect l="-475" t="-15187" r="-934" b="-4886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175426" y="4704211"/>
            <a:ext cx="4721150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315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Kvitkova street - </a:t>
            </a:r>
          </a:p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315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4 100 000 EUR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214690" y="5815018"/>
            <a:ext cx="4681887" cy="2797948"/>
            <a:chOff x="0" y="0"/>
            <a:chExt cx="8342227" cy="49854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343497" cy="4985408"/>
            </a:xfrm>
            <a:custGeom>
              <a:avLst/>
              <a:gdLst/>
              <a:ahLst/>
              <a:cxnLst/>
              <a:rect l="l" t="t" r="r" b="b"/>
              <a:pathLst>
                <a:path w="8343497" h="4985408">
                  <a:moveTo>
                    <a:pt x="7863383" y="0"/>
                  </a:moveTo>
                  <a:lnTo>
                    <a:pt x="478844" y="0"/>
                  </a:lnTo>
                  <a:cubicBezTo>
                    <a:pt x="213561" y="0"/>
                    <a:pt x="0" y="127626"/>
                    <a:pt x="0" y="286162"/>
                  </a:cubicBezTo>
                  <a:lnTo>
                    <a:pt x="0" y="4700243"/>
                  </a:lnTo>
                  <a:cubicBezTo>
                    <a:pt x="0" y="4857781"/>
                    <a:pt x="213561" y="4985408"/>
                    <a:pt x="478844" y="4985408"/>
                  </a:cubicBezTo>
                  <a:lnTo>
                    <a:pt x="7865052" y="4985408"/>
                  </a:lnTo>
                  <a:cubicBezTo>
                    <a:pt x="8128666" y="4985408"/>
                    <a:pt x="8343497" y="4857781"/>
                    <a:pt x="8343497" y="4699245"/>
                  </a:cubicBezTo>
                  <a:lnTo>
                    <a:pt x="8343497" y="286162"/>
                  </a:lnTo>
                  <a:cubicBezTo>
                    <a:pt x="8342227" y="127626"/>
                    <a:pt x="8128666" y="0"/>
                    <a:pt x="7863383" y="0"/>
                  </a:cubicBezTo>
                  <a:close/>
                </a:path>
              </a:pathLst>
            </a:custGeom>
            <a:blipFill>
              <a:blip r:embed="rId9"/>
              <a:stretch>
                <a:fillRect t="-6192" r="-6366" b="-19684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500145" y="8724595"/>
            <a:ext cx="396924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section of the main sewage collector -</a:t>
            </a: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1 064 275 EUR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82998" y="5833283"/>
            <a:ext cx="4598116" cy="2779682"/>
            <a:chOff x="0" y="0"/>
            <a:chExt cx="8192964" cy="49528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94234" cy="4952862"/>
            </a:xfrm>
            <a:custGeom>
              <a:avLst/>
              <a:gdLst/>
              <a:ahLst/>
              <a:cxnLst/>
              <a:rect l="l" t="t" r="r" b="b"/>
              <a:pathLst>
                <a:path w="8194234" h="4952862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6793"/>
                    <a:pt x="0" y="284294"/>
                  </a:cubicBezTo>
                  <a:lnTo>
                    <a:pt x="0" y="4669558"/>
                  </a:lnTo>
                  <a:cubicBezTo>
                    <a:pt x="0" y="4826069"/>
                    <a:pt x="209740" y="4952862"/>
                    <a:pt x="470276" y="4952862"/>
                  </a:cubicBezTo>
                  <a:lnTo>
                    <a:pt x="7724327" y="4952862"/>
                  </a:lnTo>
                  <a:cubicBezTo>
                    <a:pt x="7983224" y="4952862"/>
                    <a:pt x="8194234" y="4826069"/>
                    <a:pt x="8194234" y="4668567"/>
                  </a:cubicBezTo>
                  <a:lnTo>
                    <a:pt x="8194234" y="284294"/>
                  </a:lnTo>
                  <a:cubicBezTo>
                    <a:pt x="8192964" y="126793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10"/>
              <a:stretch>
                <a:fillRect t="-5116" b="-5116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841771" y="8688529"/>
            <a:ext cx="411867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section of the main sewage collector-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1 932 616 EUR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92637" y="3741173"/>
            <a:ext cx="4822479" cy="2804654"/>
            <a:chOff x="0" y="0"/>
            <a:chExt cx="9858874" cy="57337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60145" cy="5733718"/>
            </a:xfrm>
            <a:custGeom>
              <a:avLst/>
              <a:gdLst/>
              <a:ahLst/>
              <a:cxnLst/>
              <a:rect l="l" t="t" r="r" b="b"/>
              <a:pathLst>
                <a:path w="9860145" h="5733718">
                  <a:moveTo>
                    <a:pt x="9292975" y="0"/>
                  </a:moveTo>
                  <a:lnTo>
                    <a:pt x="565899" y="0"/>
                  </a:lnTo>
                  <a:cubicBezTo>
                    <a:pt x="252387" y="0"/>
                    <a:pt x="0" y="146783"/>
                    <a:pt x="0" y="329115"/>
                  </a:cubicBezTo>
                  <a:lnTo>
                    <a:pt x="0" y="5405750"/>
                  </a:lnTo>
                  <a:cubicBezTo>
                    <a:pt x="0" y="5586935"/>
                    <a:pt x="252387" y="5733718"/>
                    <a:pt x="565899" y="5733718"/>
                  </a:cubicBezTo>
                  <a:lnTo>
                    <a:pt x="9294947" y="5733718"/>
                  </a:lnTo>
                  <a:cubicBezTo>
                    <a:pt x="9606487" y="5733718"/>
                    <a:pt x="9860145" y="5586935"/>
                    <a:pt x="9860145" y="5404603"/>
                  </a:cubicBezTo>
                  <a:lnTo>
                    <a:pt x="9860145" y="329115"/>
                  </a:lnTo>
                  <a:cubicBezTo>
                    <a:pt x="9858874" y="146783"/>
                    <a:pt x="9606487" y="0"/>
                    <a:pt x="9292975" y="0"/>
                  </a:cubicBezTo>
                  <a:close/>
                </a:path>
              </a:pathLst>
            </a:custGeom>
            <a:blipFill>
              <a:blip r:embed="rId11"/>
              <a:stretch>
                <a:fillRect t="-3095" b="-3095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2894468" y="6662737"/>
            <a:ext cx="4296320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heat supply system - </a:t>
            </a:r>
            <a:r>
              <a:rPr lang="en-US" sz="1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6 850 000 EUR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56819" y="0"/>
            <a:ext cx="20077890" cy="10809230"/>
            <a:chOff x="0" y="0"/>
            <a:chExt cx="5692416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2416" cy="3064596"/>
            </a:xfrm>
            <a:custGeom>
              <a:avLst/>
              <a:gdLst/>
              <a:ahLst/>
              <a:cxnLst/>
              <a:rect l="l" t="t" r="r" b="b"/>
              <a:pathLst>
                <a:path w="5692416" h="306459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692416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48009" y="8540572"/>
            <a:ext cx="458679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pumping station 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- 562 418 EUR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676" y="8593915"/>
            <a:ext cx="442948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Dnipro water treatment plant</a:t>
            </a: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- </a:t>
            </a:r>
          </a:p>
          <a:p>
            <a:pPr algn="ctr">
              <a:lnSpc>
                <a:spcPts val="2279"/>
              </a:lnSpc>
            </a:pP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937 000 EUR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4187" y="8593915"/>
            <a:ext cx="444054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reserve water intake "Vilshanka" - </a:t>
            </a:r>
          </a:p>
          <a:p>
            <a:pPr algn="ctr">
              <a:lnSpc>
                <a:spcPts val="2279"/>
              </a:lnSpc>
            </a:pP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932 398 EUR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1538" y="422679"/>
            <a:ext cx="8944925" cy="71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41342" y="5749658"/>
            <a:ext cx="4552151" cy="2753620"/>
            <a:chOff x="0" y="0"/>
            <a:chExt cx="8111063" cy="4906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12334" cy="4906425"/>
            </a:xfrm>
            <a:custGeom>
              <a:avLst/>
              <a:gdLst/>
              <a:ahLst/>
              <a:cxnLst/>
              <a:rect l="l" t="t" r="r" b="b"/>
              <a:pathLst>
                <a:path w="8112334" h="4906425">
                  <a:moveTo>
                    <a:pt x="7645488" y="0"/>
                  </a:moveTo>
                  <a:lnTo>
                    <a:pt x="465575" y="0"/>
                  </a:lnTo>
                  <a:cubicBezTo>
                    <a:pt x="207643" y="0"/>
                    <a:pt x="0" y="125604"/>
                    <a:pt x="0" y="281629"/>
                  </a:cubicBezTo>
                  <a:lnTo>
                    <a:pt x="0" y="4625778"/>
                  </a:lnTo>
                  <a:cubicBezTo>
                    <a:pt x="0" y="4780821"/>
                    <a:pt x="207643" y="4906425"/>
                    <a:pt x="465575" y="4906425"/>
                  </a:cubicBezTo>
                  <a:lnTo>
                    <a:pt x="7647111" y="4906425"/>
                  </a:lnTo>
                  <a:cubicBezTo>
                    <a:pt x="7903421" y="4906425"/>
                    <a:pt x="8112334" y="4780821"/>
                    <a:pt x="8112334" y="4624796"/>
                  </a:cubicBezTo>
                  <a:lnTo>
                    <a:pt x="8112334" y="281629"/>
                  </a:lnTo>
                  <a:cubicBezTo>
                    <a:pt x="8111063" y="125604"/>
                    <a:pt x="7903421" y="0"/>
                    <a:pt x="7645488" y="0"/>
                  </a:cubicBezTo>
                  <a:close/>
                </a:path>
              </a:pathLst>
            </a:custGeom>
            <a:blipFill>
              <a:blip r:embed="rId3"/>
              <a:stretch>
                <a:fillRect t="-5079" b="-507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828586" y="5751583"/>
            <a:ext cx="4649847" cy="2751696"/>
            <a:chOff x="0" y="0"/>
            <a:chExt cx="8285139" cy="49029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86409" cy="4902995"/>
            </a:xfrm>
            <a:custGeom>
              <a:avLst/>
              <a:gdLst/>
              <a:ahLst/>
              <a:cxnLst/>
              <a:rect l="l" t="t" r="r" b="b"/>
              <a:pathLst>
                <a:path w="8286409" h="4902995">
                  <a:moveTo>
                    <a:pt x="7809571" y="0"/>
                  </a:moveTo>
                  <a:lnTo>
                    <a:pt x="475567" y="0"/>
                  </a:lnTo>
                  <a:cubicBezTo>
                    <a:pt x="212100" y="0"/>
                    <a:pt x="0" y="125517"/>
                    <a:pt x="0" y="281432"/>
                  </a:cubicBezTo>
                  <a:lnTo>
                    <a:pt x="0" y="4622544"/>
                  </a:lnTo>
                  <a:cubicBezTo>
                    <a:pt x="0" y="4777479"/>
                    <a:pt x="212100" y="4902995"/>
                    <a:pt x="475567" y="4902995"/>
                  </a:cubicBezTo>
                  <a:lnTo>
                    <a:pt x="7811229" y="4902995"/>
                  </a:lnTo>
                  <a:cubicBezTo>
                    <a:pt x="8073040" y="4902995"/>
                    <a:pt x="8286409" y="4777479"/>
                    <a:pt x="8286409" y="4621563"/>
                  </a:cubicBezTo>
                  <a:lnTo>
                    <a:pt x="8286409" y="281432"/>
                  </a:lnTo>
                  <a:cubicBezTo>
                    <a:pt x="8285138" y="125517"/>
                    <a:pt x="8073040" y="0"/>
                    <a:pt x="7809571" y="0"/>
                  </a:cubicBezTo>
                  <a:close/>
                </a:path>
              </a:pathLst>
            </a:custGeom>
            <a:blipFill>
              <a:blip r:embed="rId4"/>
              <a:stretch>
                <a:fillRect t="-10392" b="-233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071147" y="5751583"/>
            <a:ext cx="4737464" cy="2751696"/>
            <a:chOff x="0" y="0"/>
            <a:chExt cx="8441255" cy="4902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42525" cy="4902995"/>
            </a:xfrm>
            <a:custGeom>
              <a:avLst/>
              <a:gdLst/>
              <a:ahLst/>
              <a:cxnLst/>
              <a:rect l="l" t="t" r="r" b="b"/>
              <a:pathLst>
                <a:path w="8442525" h="4902995">
                  <a:moveTo>
                    <a:pt x="7956727" y="0"/>
                  </a:moveTo>
                  <a:lnTo>
                    <a:pt x="484528" y="0"/>
                  </a:lnTo>
                  <a:cubicBezTo>
                    <a:pt x="216096" y="0"/>
                    <a:pt x="0" y="125517"/>
                    <a:pt x="0" y="281432"/>
                  </a:cubicBezTo>
                  <a:lnTo>
                    <a:pt x="0" y="4622544"/>
                  </a:lnTo>
                  <a:cubicBezTo>
                    <a:pt x="0" y="4777479"/>
                    <a:pt x="216096" y="4902995"/>
                    <a:pt x="484528" y="4902995"/>
                  </a:cubicBezTo>
                  <a:lnTo>
                    <a:pt x="7958416" y="4902995"/>
                  </a:lnTo>
                  <a:cubicBezTo>
                    <a:pt x="8225159" y="4902995"/>
                    <a:pt x="8442525" y="4777479"/>
                    <a:pt x="8442525" y="4621563"/>
                  </a:cubicBezTo>
                  <a:lnTo>
                    <a:pt x="8442525" y="281432"/>
                  </a:lnTo>
                  <a:cubicBezTo>
                    <a:pt x="8441255" y="125517"/>
                    <a:pt x="8225159" y="0"/>
                    <a:pt x="7956727" y="0"/>
                  </a:cubicBezTo>
                  <a:close/>
                </a:path>
              </a:pathLst>
            </a:custGeom>
            <a:blipFill>
              <a:blip r:embed="rId5"/>
              <a:stretch>
                <a:fillRect t="-2518" b="-251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2774120" y="8313884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774120" y="8559622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17043" y="8755840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379640" y="9172270"/>
            <a:ext cx="1622297" cy="906458"/>
          </a:xfrm>
          <a:custGeom>
            <a:avLst/>
            <a:gdLst/>
            <a:ahLst/>
            <a:cxnLst/>
            <a:rect l="l" t="t" r="r" b="b"/>
            <a:pathLst>
              <a:path w="1622297" h="906458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100000" flipH="1">
            <a:off x="14743783" y="-1710787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759119" y="1756136"/>
            <a:ext cx="4719315" cy="2776247"/>
            <a:chOff x="0" y="0"/>
            <a:chExt cx="8408916" cy="49467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410187" cy="4946741"/>
            </a:xfrm>
            <a:custGeom>
              <a:avLst/>
              <a:gdLst/>
              <a:ahLst/>
              <a:cxnLst/>
              <a:rect l="l" t="t" r="r" b="b"/>
              <a:pathLst>
                <a:path w="8410187" h="4946741">
                  <a:moveTo>
                    <a:pt x="7926244" y="0"/>
                  </a:moveTo>
                  <a:lnTo>
                    <a:pt x="482672" y="0"/>
                  </a:lnTo>
                  <a:cubicBezTo>
                    <a:pt x="215268" y="0"/>
                    <a:pt x="0" y="126637"/>
                    <a:pt x="0" y="283943"/>
                  </a:cubicBezTo>
                  <a:lnTo>
                    <a:pt x="0" y="4663788"/>
                  </a:lnTo>
                  <a:cubicBezTo>
                    <a:pt x="0" y="4820105"/>
                    <a:pt x="215268" y="4946741"/>
                    <a:pt x="482672" y="4946741"/>
                  </a:cubicBezTo>
                  <a:lnTo>
                    <a:pt x="7927927" y="4946741"/>
                  </a:lnTo>
                  <a:cubicBezTo>
                    <a:pt x="8193648" y="4946741"/>
                    <a:pt x="8410187" y="4820105"/>
                    <a:pt x="8410187" y="4662799"/>
                  </a:cubicBezTo>
                  <a:lnTo>
                    <a:pt x="8410187" y="283943"/>
                  </a:lnTo>
                  <a:cubicBezTo>
                    <a:pt x="8408916" y="126637"/>
                    <a:pt x="8193648" y="0"/>
                    <a:pt x="7926244" y="0"/>
                  </a:cubicBezTo>
                  <a:close/>
                </a:path>
              </a:pathLst>
            </a:custGeom>
            <a:blipFill>
              <a:blip r:embed="rId10"/>
              <a:stretch>
                <a:fillRect t="-6636" b="-6636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205957" y="1303302"/>
            <a:ext cx="567451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renewable energy: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0454" y="4694308"/>
            <a:ext cx="481435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Wind power station at the Dnipro Water Treatment Plant -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  <a:p>
            <a:pPr algn="ctr">
              <a:lnSpc>
                <a:spcPts val="2279"/>
              </a:lnSpc>
            </a:pP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2000 000 EUR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942960" y="1756136"/>
            <a:ext cx="4737464" cy="2776247"/>
            <a:chOff x="0" y="0"/>
            <a:chExt cx="8441255" cy="49467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442525" cy="4946741"/>
            </a:xfrm>
            <a:custGeom>
              <a:avLst/>
              <a:gdLst/>
              <a:ahLst/>
              <a:cxnLst/>
              <a:rect l="l" t="t" r="r" b="b"/>
              <a:pathLst>
                <a:path w="8442525" h="4946741">
                  <a:moveTo>
                    <a:pt x="7956727" y="0"/>
                  </a:moveTo>
                  <a:lnTo>
                    <a:pt x="484528" y="0"/>
                  </a:lnTo>
                  <a:cubicBezTo>
                    <a:pt x="216096" y="0"/>
                    <a:pt x="0" y="126637"/>
                    <a:pt x="0" y="283943"/>
                  </a:cubicBezTo>
                  <a:lnTo>
                    <a:pt x="0" y="4663788"/>
                  </a:lnTo>
                  <a:cubicBezTo>
                    <a:pt x="0" y="4820105"/>
                    <a:pt x="216096" y="4946741"/>
                    <a:pt x="484528" y="4946741"/>
                  </a:cubicBezTo>
                  <a:lnTo>
                    <a:pt x="7958416" y="4946741"/>
                  </a:lnTo>
                  <a:cubicBezTo>
                    <a:pt x="8225159" y="4946741"/>
                    <a:pt x="8442525" y="4820105"/>
                    <a:pt x="8442525" y="4662799"/>
                  </a:cubicBezTo>
                  <a:lnTo>
                    <a:pt x="8442525" y="283943"/>
                  </a:lnTo>
                  <a:cubicBezTo>
                    <a:pt x="8441255" y="126637"/>
                    <a:pt x="8225159" y="0"/>
                    <a:pt x="7956727" y="0"/>
                  </a:cubicBezTo>
                  <a:close/>
                </a:path>
              </a:pathLst>
            </a:custGeom>
            <a:blipFill>
              <a:blip r:embed="rId11"/>
              <a:stretch>
                <a:fillRect l="-1891" r="-1891" b="-20002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7164187" y="4759058"/>
            <a:ext cx="438557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Cogeneration gas piston unit at the Dnipro water treatment plant - </a:t>
            </a:r>
            <a:r>
              <a:rPr lang="en-US" sz="1899" b="1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578 894 EUR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2676" y="1756136"/>
            <a:ext cx="4622922" cy="2776247"/>
            <a:chOff x="0" y="0"/>
            <a:chExt cx="9831042" cy="59039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832311" cy="5903928"/>
            </a:xfrm>
            <a:custGeom>
              <a:avLst/>
              <a:gdLst/>
              <a:ahLst/>
              <a:cxnLst/>
              <a:rect l="l" t="t" r="r" b="b"/>
              <a:pathLst>
                <a:path w="9832311" h="5903928">
                  <a:moveTo>
                    <a:pt x="9266740" y="0"/>
                  </a:moveTo>
                  <a:lnTo>
                    <a:pt x="564302" y="0"/>
                  </a:lnTo>
                  <a:cubicBezTo>
                    <a:pt x="251675" y="0"/>
                    <a:pt x="0" y="151141"/>
                    <a:pt x="0" y="338885"/>
                  </a:cubicBezTo>
                  <a:lnTo>
                    <a:pt x="0" y="5566224"/>
                  </a:lnTo>
                  <a:cubicBezTo>
                    <a:pt x="0" y="5752788"/>
                    <a:pt x="251675" y="5903928"/>
                    <a:pt x="564302" y="5903928"/>
                  </a:cubicBezTo>
                  <a:lnTo>
                    <a:pt x="9268706" y="5903928"/>
                  </a:lnTo>
                  <a:cubicBezTo>
                    <a:pt x="9579367" y="5903928"/>
                    <a:pt x="9832311" y="5752788"/>
                    <a:pt x="9832311" y="5565042"/>
                  </a:cubicBezTo>
                  <a:lnTo>
                    <a:pt x="9832311" y="338885"/>
                  </a:lnTo>
                  <a:cubicBezTo>
                    <a:pt x="9831042" y="151141"/>
                    <a:pt x="9579367" y="0"/>
                    <a:pt x="9266740" y="0"/>
                  </a:cubicBezTo>
                  <a:close/>
                </a:path>
              </a:pathLst>
            </a:custGeom>
            <a:blipFill>
              <a:blip r:embed="rId12"/>
              <a:stretch>
                <a:fillRect l="-12246" t="-131529" r="-26778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338062" y="4570483"/>
            <a:ext cx="4552151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stations on the buildings of the municipal institutions  -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280 000 EUR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90522" cy="10532537"/>
            <a:chOff x="0" y="0"/>
            <a:chExt cx="4843594" cy="2774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3594" cy="2774001"/>
            </a:xfrm>
            <a:custGeom>
              <a:avLst/>
              <a:gdLst/>
              <a:ahLst/>
              <a:cxnLst/>
              <a:rect l="l" t="t" r="r" b="b"/>
              <a:pathLst>
                <a:path w="4843594" h="2774001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291197" y="9198942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7" name="Freeform 7"/>
          <p:cNvSpPr/>
          <p:nvPr/>
        </p:nvSpPr>
        <p:spPr>
          <a:xfrm>
            <a:off x="584560" y="8427242"/>
            <a:ext cx="2583615" cy="1443595"/>
          </a:xfrm>
          <a:custGeom>
            <a:avLst/>
            <a:gdLst/>
            <a:ahLst/>
            <a:cxnLst/>
            <a:rect l="l" t="t" r="r" b="b"/>
            <a:pathLst>
              <a:path w="2583615" h="1443595">
                <a:moveTo>
                  <a:pt x="0" y="0"/>
                </a:moveTo>
                <a:lnTo>
                  <a:pt x="2583615" y="0"/>
                </a:lnTo>
                <a:lnTo>
                  <a:pt x="2583615" y="1443595"/>
                </a:lnTo>
                <a:lnTo>
                  <a:pt x="0" y="144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68175" y="8427242"/>
            <a:ext cx="1421251" cy="2028910"/>
          </a:xfrm>
          <a:custGeom>
            <a:avLst/>
            <a:gdLst/>
            <a:ahLst/>
            <a:cxnLst/>
            <a:rect l="l" t="t" r="r" b="b"/>
            <a:pathLst>
              <a:path w="1421251" h="2028910">
                <a:moveTo>
                  <a:pt x="0" y="0"/>
                </a:moveTo>
                <a:lnTo>
                  <a:pt x="1421251" y="0"/>
                </a:lnTo>
                <a:lnTo>
                  <a:pt x="1421251" y="2028910"/>
                </a:lnTo>
                <a:lnTo>
                  <a:pt x="0" y="202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3" r="-191602" b="-2079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2249" y="3855032"/>
            <a:ext cx="13348581" cy="45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3"/>
              </a:lnSpc>
              <a:spcBef>
                <a:spcPct val="0"/>
              </a:spcBef>
            </a:pPr>
            <a:r>
              <a:rPr lang="en-US" sz="6166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Cherkasy City Council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36 Baidy Vyshnevetskoho Street,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of Cherkasy, Ukraine, 18000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+38 0472-33-19-80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Mob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5" tooltip="tel:+380636103147"/>
              </a:rPr>
              <a:t>+38 063610314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7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E-mail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6" tooltip="mailto:depec@ukr.net"/>
              </a:rPr>
              <a:t>depec@ukr.net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http://chmr.gov.ua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5700830" y="7040479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196699" flipH="1">
            <a:off x="-1479824" y="-1331442"/>
            <a:ext cx="4661280" cy="4720284"/>
          </a:xfrm>
          <a:custGeom>
            <a:avLst/>
            <a:gdLst/>
            <a:ahLst/>
            <a:cxnLst/>
            <a:rect l="l" t="t" r="r" b="b"/>
            <a:pathLst>
              <a:path w="4661280" h="4720284">
                <a:moveTo>
                  <a:pt x="4661280" y="0"/>
                </a:moveTo>
                <a:lnTo>
                  <a:pt x="0" y="0"/>
                </a:lnTo>
                <a:lnTo>
                  <a:pt x="0" y="4720284"/>
                </a:lnTo>
                <a:lnTo>
                  <a:pt x="4661280" y="4720284"/>
                </a:lnTo>
                <a:lnTo>
                  <a:pt x="46612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0959" y="2270365"/>
            <a:ext cx="15488604" cy="126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8"/>
              </a:lnSpc>
              <a:spcBef>
                <a:spcPct val="0"/>
              </a:spcBef>
            </a:pPr>
            <a:r>
              <a:rPr lang="en-US" sz="7099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 for your attention!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291197" y="830361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4" name="Freeform 14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335815" y="6922667"/>
            <a:ext cx="2103699" cy="2103699"/>
            <a:chOff x="0" y="0"/>
            <a:chExt cx="2804932" cy="28049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04932" cy="2804932"/>
            </a:xfrm>
            <a:custGeom>
              <a:avLst/>
              <a:gdLst/>
              <a:ahLst/>
              <a:cxnLst/>
              <a:rect l="l" t="t" r="r" b="b"/>
              <a:pathLst>
                <a:path w="2804932" h="2804932">
                  <a:moveTo>
                    <a:pt x="0" y="0"/>
                  </a:moveTo>
                  <a:lnTo>
                    <a:pt x="2804932" y="0"/>
                  </a:lnTo>
                  <a:lnTo>
                    <a:pt x="2804932" y="2804932"/>
                  </a:lnTo>
                  <a:lnTo>
                    <a:pt x="0" y="280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4183070" y="9072840"/>
            <a:ext cx="2409188" cy="8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664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projects of Cherkasy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3090"/>
            <a:ext cx="18288000" cy="10330090"/>
            <a:chOff x="0" y="0"/>
            <a:chExt cx="5184952" cy="2928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4952" cy="2928752"/>
            </a:xfrm>
            <a:custGeom>
              <a:avLst/>
              <a:gdLst/>
              <a:ahLst/>
              <a:cxnLst/>
              <a:rect l="l" t="t" r="r" b="b"/>
              <a:pathLst>
                <a:path w="5184952" h="2928752">
                  <a:moveTo>
                    <a:pt x="0" y="0"/>
                  </a:moveTo>
                  <a:lnTo>
                    <a:pt x="5184952" y="0"/>
                  </a:lnTo>
                  <a:lnTo>
                    <a:pt x="5184952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184952" cy="301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37260" y="2632399"/>
            <a:ext cx="15284696" cy="5521289"/>
          </a:xfrm>
          <a:custGeom>
            <a:avLst/>
            <a:gdLst/>
            <a:ahLst/>
            <a:cxnLst/>
            <a:rect l="l" t="t" r="r" b="b"/>
            <a:pathLst>
              <a:path w="15284696" h="5521289">
                <a:moveTo>
                  <a:pt x="0" y="0"/>
                </a:moveTo>
                <a:lnTo>
                  <a:pt x="15284696" y="0"/>
                </a:lnTo>
                <a:lnTo>
                  <a:pt x="15284696" y="5521289"/>
                </a:lnTo>
                <a:lnTo>
                  <a:pt x="0" y="552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69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66729" y="720899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434473" y="59236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26983" y="1206766"/>
            <a:ext cx="1393720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60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of the sports and rehabilitation complex «DNIPRO» </a:t>
            </a:r>
            <a:r>
              <a:rPr lang="en-US" sz="3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the swimming pool</a:t>
            </a:r>
          </a:p>
        </p:txBody>
      </p:sp>
      <p:sp>
        <p:nvSpPr>
          <p:cNvPr id="18" name="Freeform 18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100000" flipH="1">
            <a:off x="15211195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24481" y="8767621"/>
            <a:ext cx="11439039" cy="88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220" b="1" spc="2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According to the started Project</a:t>
            </a:r>
            <a:r>
              <a:rPr lang="en-US" sz="2220" spc="2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«Overhaul building of the sports complex with the swimming pool ME MSC «Dnipro» in Cherkasy”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13" t="-6961" b="-33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9460" y="-21545"/>
            <a:ext cx="19105072" cy="10330090"/>
            <a:chOff x="0" y="0"/>
            <a:chExt cx="5416606" cy="2928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16606" cy="2928752"/>
            </a:xfrm>
            <a:custGeom>
              <a:avLst/>
              <a:gdLst/>
              <a:ahLst/>
              <a:cxnLst/>
              <a:rect l="l" t="t" r="r" b="b"/>
              <a:pathLst>
                <a:path w="5416606" h="2928752">
                  <a:moveTo>
                    <a:pt x="0" y="0"/>
                  </a:moveTo>
                  <a:lnTo>
                    <a:pt x="5416606" y="0"/>
                  </a:lnTo>
                  <a:lnTo>
                    <a:pt x="5416606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16606" cy="301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464563"/>
            <a:ext cx="7984376" cy="4406274"/>
          </a:xfrm>
          <a:custGeom>
            <a:avLst/>
            <a:gdLst/>
            <a:ahLst/>
            <a:cxnLst/>
            <a:rect l="l" t="t" r="r" b="b"/>
            <a:pathLst>
              <a:path w="7984376" h="4406274">
                <a:moveTo>
                  <a:pt x="0" y="0"/>
                </a:moveTo>
                <a:lnTo>
                  <a:pt x="7984376" y="0"/>
                </a:lnTo>
                <a:lnTo>
                  <a:pt x="7984376" y="4406274"/>
                </a:lnTo>
                <a:lnTo>
                  <a:pt x="0" y="440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28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9573540" y="531491"/>
            <a:ext cx="7844912" cy="9528957"/>
          </a:xfrm>
          <a:prstGeom prst="rect">
            <a:avLst/>
          </a:prstGeom>
          <a:solidFill>
            <a:srgbClr val="1B507A"/>
          </a:solidFill>
        </p:spPr>
      </p:sp>
      <p:sp>
        <p:nvSpPr>
          <p:cNvPr id="8" name="Freeform 8"/>
          <p:cNvSpPr/>
          <p:nvPr/>
        </p:nvSpPr>
        <p:spPr>
          <a:xfrm>
            <a:off x="10434054" y="2424397"/>
            <a:ext cx="1200329" cy="993272"/>
          </a:xfrm>
          <a:custGeom>
            <a:avLst/>
            <a:gdLst/>
            <a:ahLst/>
            <a:cxnLst/>
            <a:rect l="l" t="t" r="r" b="b"/>
            <a:pathLst>
              <a:path w="1200329" h="993272">
                <a:moveTo>
                  <a:pt x="0" y="0"/>
                </a:moveTo>
                <a:lnTo>
                  <a:pt x="1200329" y="0"/>
                </a:lnTo>
                <a:lnTo>
                  <a:pt x="1200329" y="993272"/>
                </a:lnTo>
                <a:lnTo>
                  <a:pt x="0" y="99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66088" y="4214953"/>
            <a:ext cx="1146310" cy="1109055"/>
          </a:xfrm>
          <a:custGeom>
            <a:avLst/>
            <a:gdLst/>
            <a:ahLst/>
            <a:cxnLst/>
            <a:rect l="l" t="t" r="r" b="b"/>
            <a:pathLst>
              <a:path w="1146310" h="1109055">
                <a:moveTo>
                  <a:pt x="0" y="0"/>
                </a:moveTo>
                <a:lnTo>
                  <a:pt x="1146310" y="0"/>
                </a:lnTo>
                <a:lnTo>
                  <a:pt x="1146310" y="1109055"/>
                </a:lnTo>
                <a:lnTo>
                  <a:pt x="0" y="1109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56040" y="6038847"/>
            <a:ext cx="1156358" cy="1231806"/>
          </a:xfrm>
          <a:custGeom>
            <a:avLst/>
            <a:gdLst/>
            <a:ahLst/>
            <a:cxnLst/>
            <a:rect l="l" t="t" r="r" b="b"/>
            <a:pathLst>
              <a:path w="1156358" h="1231806">
                <a:moveTo>
                  <a:pt x="0" y="0"/>
                </a:moveTo>
                <a:lnTo>
                  <a:pt x="1156358" y="0"/>
                </a:lnTo>
                <a:lnTo>
                  <a:pt x="1156358" y="1231805"/>
                </a:lnTo>
                <a:lnTo>
                  <a:pt x="0" y="123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27341" y="8036448"/>
            <a:ext cx="1013756" cy="1243873"/>
          </a:xfrm>
          <a:custGeom>
            <a:avLst/>
            <a:gdLst/>
            <a:ahLst/>
            <a:cxnLst/>
            <a:rect l="l" t="t" r="r" b="b"/>
            <a:pathLst>
              <a:path w="1013756" h="1243873">
                <a:moveTo>
                  <a:pt x="0" y="0"/>
                </a:moveTo>
                <a:lnTo>
                  <a:pt x="1013756" y="0"/>
                </a:lnTo>
                <a:lnTo>
                  <a:pt x="1013756" y="1243873"/>
                </a:lnTo>
                <a:lnTo>
                  <a:pt x="0" y="1243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720111"/>
            <a:ext cx="7984376" cy="4401844"/>
          </a:xfrm>
          <a:custGeom>
            <a:avLst/>
            <a:gdLst/>
            <a:ahLst/>
            <a:cxnLst/>
            <a:rect l="l" t="t" r="r" b="b"/>
            <a:pathLst>
              <a:path w="7984376" h="4401844">
                <a:moveTo>
                  <a:pt x="0" y="0"/>
                </a:moveTo>
                <a:lnTo>
                  <a:pt x="7984376" y="0"/>
                </a:lnTo>
                <a:lnTo>
                  <a:pt x="7984376" y="4401844"/>
                </a:lnTo>
                <a:lnTo>
                  <a:pt x="0" y="4401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007" b="-1710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953758" y="2574958"/>
            <a:ext cx="46588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 spc="-15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the unified sports and rehabilitation area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3758" y="4401856"/>
            <a:ext cx="4936852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cherkasy infrastructural 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58907" y="6416236"/>
            <a:ext cx="4203300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vulnerable population groups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58907" y="8402008"/>
            <a:ext cx="3922110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social integration and inclusion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41506" y="1018619"/>
            <a:ext cx="5985044" cy="100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3563" b="1" spc="2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goals of the </a:t>
            </a:r>
            <a:r>
              <a:rPr lang="en-US" sz="3563" spc="21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Project are as following: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2911287" y="8265701"/>
            <a:ext cx="6778625" cy="3210272"/>
            <a:chOff x="0" y="0"/>
            <a:chExt cx="1501729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2911287" y="7997797"/>
            <a:ext cx="6778625" cy="3210272"/>
            <a:chOff x="0" y="0"/>
            <a:chExt cx="1501729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73" r="-46713" b="-4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74416" y="-86179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936" y="243440"/>
            <a:ext cx="5790013" cy="9800119"/>
            <a:chOff x="0" y="0"/>
            <a:chExt cx="7720017" cy="1306682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9640" r="4680" b="9640"/>
            <a:stretch>
              <a:fillRect/>
            </a:stretch>
          </p:blipFill>
          <p:spPr>
            <a:xfrm>
              <a:off x="0" y="0"/>
              <a:ext cx="7720017" cy="435560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10784" t="6003" b="18588"/>
            <a:stretch>
              <a:fillRect/>
            </a:stretch>
          </p:blipFill>
          <p:spPr>
            <a:xfrm>
              <a:off x="0" y="4355609"/>
              <a:ext cx="7720017" cy="435560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658" b="7658"/>
            <a:stretch>
              <a:fillRect/>
            </a:stretch>
          </p:blipFill>
          <p:spPr>
            <a:xfrm>
              <a:off x="0" y="8711217"/>
              <a:ext cx="7720017" cy="435560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969874" y="2404586"/>
            <a:ext cx="1213105" cy="1431393"/>
          </a:xfrm>
          <a:custGeom>
            <a:avLst/>
            <a:gdLst/>
            <a:ahLst/>
            <a:cxnLst/>
            <a:rect l="l" t="t" r="r" b="b"/>
            <a:pathLst>
              <a:path w="1213105" h="1431393">
                <a:moveTo>
                  <a:pt x="0" y="0"/>
                </a:moveTo>
                <a:lnTo>
                  <a:pt x="1213105" y="0"/>
                </a:lnTo>
                <a:lnTo>
                  <a:pt x="1213105" y="1431393"/>
                </a:lnTo>
                <a:lnTo>
                  <a:pt x="0" y="143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89564" y="7503691"/>
            <a:ext cx="619073" cy="1465261"/>
          </a:xfrm>
          <a:custGeom>
            <a:avLst/>
            <a:gdLst/>
            <a:ahLst/>
            <a:cxnLst/>
            <a:rect l="l" t="t" r="r" b="b"/>
            <a:pathLst>
              <a:path w="619073" h="1465261">
                <a:moveTo>
                  <a:pt x="0" y="0"/>
                </a:moveTo>
                <a:lnTo>
                  <a:pt x="619073" y="0"/>
                </a:lnTo>
                <a:lnTo>
                  <a:pt x="619073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35968" y="4839355"/>
            <a:ext cx="680916" cy="1414891"/>
          </a:xfrm>
          <a:custGeom>
            <a:avLst/>
            <a:gdLst/>
            <a:ahLst/>
            <a:cxnLst/>
            <a:rect l="l" t="t" r="r" b="b"/>
            <a:pathLst>
              <a:path w="680916" h="1414891">
                <a:moveTo>
                  <a:pt x="0" y="0"/>
                </a:moveTo>
                <a:lnTo>
                  <a:pt x="680917" y="0"/>
                </a:lnTo>
                <a:lnTo>
                  <a:pt x="680917" y="1414890"/>
                </a:lnTo>
                <a:lnTo>
                  <a:pt x="0" y="141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93252" y="890111"/>
            <a:ext cx="111947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7"/>
              </a:lnSpc>
            </a:pPr>
            <a:r>
              <a:rPr lang="en-US" sz="529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quantity of visitors: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4403" y="7567984"/>
            <a:ext cx="832882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dwellers, who visited the swimming pool individually – 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4 230 visitors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months in total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04403" y="2366486"/>
            <a:ext cx="8765071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veterans,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who will be able to go in for adaptational kinds of sport on the basis of the sports complex «Dnipro» – over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1 300 visitors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04403" y="4807604"/>
            <a:ext cx="808888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pupils of local sport schools and «invasport» sport school having 3–4-time trainings per week – 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28 460 visitors 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per month in total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-2941882" y="8438424"/>
            <a:ext cx="6778625" cy="3210272"/>
            <a:chOff x="0" y="0"/>
            <a:chExt cx="1501729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2941882" y="8236322"/>
            <a:ext cx="6778625" cy="3210272"/>
            <a:chOff x="0" y="0"/>
            <a:chExt cx="1501729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2630" y="9038614"/>
            <a:ext cx="945125" cy="1101065"/>
          </a:xfrm>
          <a:custGeom>
            <a:avLst/>
            <a:gdLst/>
            <a:ahLst/>
            <a:cxnLst/>
            <a:rect l="l" t="t" r="r" b="b"/>
            <a:pathLst>
              <a:path w="945125" h="1101065">
                <a:moveTo>
                  <a:pt x="0" y="0"/>
                </a:moveTo>
                <a:lnTo>
                  <a:pt x="945125" y="0"/>
                </a:lnTo>
                <a:lnTo>
                  <a:pt x="945125" y="1101065"/>
                </a:lnTo>
                <a:lnTo>
                  <a:pt x="0" y="1101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74416" y="-86179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81073" y="140182"/>
            <a:ext cx="6711492" cy="7381215"/>
            <a:chOff x="0" y="0"/>
            <a:chExt cx="8948656" cy="984162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20983" r="2271" b="23254"/>
            <a:stretch>
              <a:fillRect/>
            </a:stretch>
          </p:blipFill>
          <p:spPr>
            <a:xfrm>
              <a:off x="0" y="0"/>
              <a:ext cx="8948656" cy="328054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22505" b="22505"/>
            <a:stretch>
              <a:fillRect/>
            </a:stretch>
          </p:blipFill>
          <p:spPr>
            <a:xfrm>
              <a:off x="0" y="3280540"/>
              <a:ext cx="8948656" cy="328054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t="26657" b="18421"/>
            <a:stretch>
              <a:fillRect/>
            </a:stretch>
          </p:blipFill>
          <p:spPr>
            <a:xfrm>
              <a:off x="0" y="6561080"/>
              <a:ext cx="8948656" cy="328054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290991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5045964"/>
            <a:ext cx="1029346" cy="1055739"/>
          </a:xfrm>
          <a:custGeom>
            <a:avLst/>
            <a:gdLst/>
            <a:ahLst/>
            <a:cxnLst/>
            <a:rect l="l" t="t" r="r" b="b"/>
            <a:pathLst>
              <a:path w="1029346" h="1055739">
                <a:moveTo>
                  <a:pt x="0" y="0"/>
                </a:moveTo>
                <a:lnTo>
                  <a:pt x="1029346" y="0"/>
                </a:lnTo>
                <a:lnTo>
                  <a:pt x="1029346" y="1055739"/>
                </a:lnTo>
                <a:lnTo>
                  <a:pt x="0" y="105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246991" y="6821628"/>
            <a:ext cx="873929" cy="923571"/>
          </a:xfrm>
          <a:custGeom>
            <a:avLst/>
            <a:gdLst/>
            <a:ahLst/>
            <a:cxnLst/>
            <a:rect l="l" t="t" r="r" b="b"/>
            <a:pathLst>
              <a:path w="873929" h="923571">
                <a:moveTo>
                  <a:pt x="0" y="0"/>
                </a:moveTo>
                <a:lnTo>
                  <a:pt x="873928" y="0"/>
                </a:lnTo>
                <a:lnTo>
                  <a:pt x="873928" y="923571"/>
                </a:lnTo>
                <a:lnTo>
                  <a:pt x="0" y="923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246991" y="3645185"/>
            <a:ext cx="978781" cy="756108"/>
          </a:xfrm>
          <a:custGeom>
            <a:avLst/>
            <a:gdLst/>
            <a:ahLst/>
            <a:cxnLst/>
            <a:rect l="l" t="t" r="r" b="b"/>
            <a:pathLst>
              <a:path w="978781" h="756108">
                <a:moveTo>
                  <a:pt x="0" y="0"/>
                </a:moveTo>
                <a:lnTo>
                  <a:pt x="978781" y="0"/>
                </a:lnTo>
                <a:lnTo>
                  <a:pt x="978781" y="756108"/>
                </a:lnTo>
                <a:lnTo>
                  <a:pt x="0" y="7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94565" y="8347281"/>
            <a:ext cx="1114396" cy="911019"/>
          </a:xfrm>
          <a:custGeom>
            <a:avLst/>
            <a:gdLst/>
            <a:ahLst/>
            <a:cxnLst/>
            <a:rect l="l" t="t" r="r" b="b"/>
            <a:pathLst>
              <a:path w="1114396" h="911019">
                <a:moveTo>
                  <a:pt x="0" y="0"/>
                </a:moveTo>
                <a:lnTo>
                  <a:pt x="1114396" y="0"/>
                </a:lnTo>
                <a:lnTo>
                  <a:pt x="1114396" y="911019"/>
                </a:lnTo>
                <a:lnTo>
                  <a:pt x="0" y="9110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04394" y="7521397"/>
            <a:ext cx="6688171" cy="2625422"/>
          </a:xfrm>
          <a:custGeom>
            <a:avLst/>
            <a:gdLst/>
            <a:ahLst/>
            <a:cxnLst/>
            <a:rect l="l" t="t" r="r" b="b"/>
            <a:pathLst>
              <a:path w="6688171" h="2625422">
                <a:moveTo>
                  <a:pt x="0" y="0"/>
                </a:moveTo>
                <a:lnTo>
                  <a:pt x="6688171" y="0"/>
                </a:lnTo>
                <a:lnTo>
                  <a:pt x="6688171" y="2625421"/>
                </a:lnTo>
                <a:lnTo>
                  <a:pt x="0" y="26254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46999" b="-22725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-3320622" y="8534543"/>
            <a:ext cx="7857441" cy="3210272"/>
            <a:chOff x="0" y="0"/>
            <a:chExt cx="1740728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6283" y="1102939"/>
            <a:ext cx="9406884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73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Center for Physical Culture and Sports Rehabilitation is already functioning on the basis of the Municipal sports club «Dnipro», </a:t>
            </a:r>
            <a:r>
              <a:rPr lang="en-US" sz="273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where war veterans are engaged in adaptive sports:</a:t>
            </a:r>
          </a:p>
          <a:p>
            <a:pPr algn="l">
              <a:lnSpc>
                <a:spcPts val="3283"/>
              </a:lnSpc>
            </a:pPr>
            <a:endParaRPr lang="en-US" sz="273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722648" y="3820574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athletics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2648" y="5371168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table tennis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22648" y="7080748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archery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22648" y="8676594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powerlifting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-3453972" y="7984010"/>
            <a:ext cx="7857441" cy="3210272"/>
            <a:chOff x="0" y="0"/>
            <a:chExt cx="1740728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9022" y="-144887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75047" y="2340072"/>
            <a:ext cx="5790013" cy="7381215"/>
            <a:chOff x="0" y="0"/>
            <a:chExt cx="7720017" cy="984162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38996" b="4345"/>
            <a:stretch>
              <a:fillRect/>
            </a:stretch>
          </p:blipFill>
          <p:spPr>
            <a:xfrm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20643" b="20643"/>
            <a:stretch>
              <a:fillRect/>
            </a:stretch>
          </p:blipFill>
          <p:spPr>
            <a:xfrm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t="18109" b="18109"/>
            <a:stretch>
              <a:fillRect/>
            </a:stretch>
          </p:blipFill>
          <p:spPr>
            <a:xfrm>
              <a:off x="0" y="6561080"/>
              <a:ext cx="7720017" cy="328054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290991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275785" y="2338685"/>
            <a:ext cx="5790013" cy="7381215"/>
            <a:chOff x="0" y="0"/>
            <a:chExt cx="7720017" cy="984162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rcRect t="29736" b="6482"/>
            <a:stretch>
              <a:fillRect/>
            </a:stretch>
          </p:blipFill>
          <p:spPr>
            <a:xfrm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rcRect t="33157" b="10183"/>
            <a:stretch>
              <a:fillRect/>
            </a:stretch>
          </p:blipFill>
          <p:spPr>
            <a:xfrm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rcRect t="12227" b="12227"/>
            <a:stretch>
              <a:fillRect/>
            </a:stretch>
          </p:blipFill>
          <p:spPr>
            <a:xfrm>
              <a:off x="0" y="6561080"/>
              <a:ext cx="7720017" cy="3280540"/>
            </a:xfrm>
            <a:prstGeom prst="rect">
              <a:avLst/>
            </a:prstGeom>
          </p:spPr>
        </p:pic>
      </p:grpSp>
      <p:sp>
        <p:nvSpPr>
          <p:cNvPr id="30" name="Freeform 30"/>
          <p:cNvSpPr/>
          <p:nvPr/>
        </p:nvSpPr>
        <p:spPr>
          <a:xfrm>
            <a:off x="10724691" y="1452019"/>
            <a:ext cx="593482" cy="696166"/>
          </a:xfrm>
          <a:custGeom>
            <a:avLst/>
            <a:gdLst/>
            <a:ahLst/>
            <a:cxnLst/>
            <a:rect l="l" t="t" r="r" b="b"/>
            <a:pathLst>
              <a:path w="593482" h="696166">
                <a:moveTo>
                  <a:pt x="0" y="0"/>
                </a:moveTo>
                <a:lnTo>
                  <a:pt x="593481" y="0"/>
                </a:lnTo>
                <a:lnTo>
                  <a:pt x="593481" y="696166"/>
                </a:lnTo>
                <a:lnTo>
                  <a:pt x="0" y="696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878122" y="1358420"/>
            <a:ext cx="957221" cy="752102"/>
          </a:xfrm>
          <a:custGeom>
            <a:avLst/>
            <a:gdLst/>
            <a:ahLst/>
            <a:cxnLst/>
            <a:rect l="l" t="t" r="r" b="b"/>
            <a:pathLst>
              <a:path w="957221" h="752102">
                <a:moveTo>
                  <a:pt x="0" y="0"/>
                </a:moveTo>
                <a:lnTo>
                  <a:pt x="957221" y="0"/>
                </a:lnTo>
                <a:lnTo>
                  <a:pt x="957221" y="752102"/>
                </a:lnTo>
                <a:lnTo>
                  <a:pt x="0" y="752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835343" y="646256"/>
            <a:ext cx="13077483" cy="48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307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 sports are also actively developing in the Center: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38434" y="1566739"/>
            <a:ext cx="565437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AMP football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91597" y="1662847"/>
            <a:ext cx="40049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sitting volleyball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3320622" y="8534543"/>
            <a:ext cx="7857441" cy="3210272"/>
            <a:chOff x="0" y="0"/>
            <a:chExt cx="1740728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3453972" y="7984010"/>
            <a:ext cx="7857441" cy="3210272"/>
            <a:chOff x="0" y="0"/>
            <a:chExt cx="1740728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30" b="-87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86179"/>
            <a:ext cx="18288000" cy="10906625"/>
          </a:xfrm>
          <a:custGeom>
            <a:avLst/>
            <a:gdLst/>
            <a:ahLst/>
            <a:cxnLst/>
            <a:rect l="l" t="t" r="r" b="b"/>
            <a:pathLst>
              <a:path w="18288000" h="10906625">
                <a:moveTo>
                  <a:pt x="0" y="0"/>
                </a:moveTo>
                <a:lnTo>
                  <a:pt x="18288000" y="0"/>
                </a:lnTo>
                <a:lnTo>
                  <a:pt x="18288000" y="10906624"/>
                </a:lnTo>
                <a:lnTo>
                  <a:pt x="0" y="1090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" r="-1223" b="-14011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99679" y="6058385"/>
            <a:ext cx="10406961" cy="3639104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5" name="AutoShape 5"/>
          <p:cNvSpPr/>
          <p:nvPr/>
        </p:nvSpPr>
        <p:spPr>
          <a:xfrm>
            <a:off x="12707399" y="7623710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693670" y="7667238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36214" y="8114948"/>
            <a:ext cx="857514" cy="1143352"/>
          </a:xfrm>
          <a:custGeom>
            <a:avLst/>
            <a:gdLst/>
            <a:ahLst/>
            <a:cxnLst/>
            <a:rect l="l" t="t" r="r" b="b"/>
            <a:pathLst>
              <a:path w="857514" h="1143352">
                <a:moveTo>
                  <a:pt x="0" y="0"/>
                </a:moveTo>
                <a:lnTo>
                  <a:pt x="857514" y="0"/>
                </a:lnTo>
                <a:lnTo>
                  <a:pt x="857514" y="1143352"/>
                </a:lnTo>
                <a:lnTo>
                  <a:pt x="0" y="114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85912" y="8274965"/>
            <a:ext cx="811803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863" b="1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complex rehabilitation for veterans and their family member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1856" y="6397255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5367" y="748603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id="12" name="Freeform 12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25529" y="-1337097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4" name="AutoShape 4"/>
          <p:cNvSpPr/>
          <p:nvPr/>
        </p:nvSpPr>
        <p:spPr>
          <a:xfrm>
            <a:off x="12736418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533177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429886" y="6161746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39863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31319" y="7972570"/>
            <a:ext cx="1250024" cy="1247420"/>
          </a:xfrm>
          <a:custGeom>
            <a:avLst/>
            <a:gdLst/>
            <a:ahLst/>
            <a:cxnLst/>
            <a:rect l="l" t="t" r="r" b="b"/>
            <a:pathLst>
              <a:path w="1250024" h="1247420">
                <a:moveTo>
                  <a:pt x="0" y="0"/>
                </a:moveTo>
                <a:lnTo>
                  <a:pt x="1250024" y="0"/>
                </a:lnTo>
                <a:lnTo>
                  <a:pt x="1250024" y="1247419"/>
                </a:lnTo>
                <a:lnTo>
                  <a:pt x="0" y="1247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64070" y="8143264"/>
            <a:ext cx="75071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912" b="1" spc="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adaptational kinds of sport for people with disabilities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5367" y="748603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id="18" name="Freeform 18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55" b="-4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4" name="AutoShape 4"/>
          <p:cNvSpPr/>
          <p:nvPr/>
        </p:nvSpPr>
        <p:spPr>
          <a:xfrm>
            <a:off x="12677750" y="7663586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346803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389312" y="7274123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97551" y="8183404"/>
            <a:ext cx="753630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2763" b="1" spc="82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involvement of children from the region into the sport activities</a:t>
            </a:r>
          </a:p>
        </p:txBody>
      </p:sp>
      <p:sp>
        <p:nvSpPr>
          <p:cNvPr id="11" name="Freeform 11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25529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64803" y="8131549"/>
            <a:ext cx="1472234" cy="909104"/>
          </a:xfrm>
          <a:custGeom>
            <a:avLst/>
            <a:gdLst/>
            <a:ahLst/>
            <a:cxnLst/>
            <a:rect l="l" t="t" r="r" b="b"/>
            <a:pathLst>
              <a:path w="1472234" h="909104">
                <a:moveTo>
                  <a:pt x="0" y="0"/>
                </a:moveTo>
                <a:lnTo>
                  <a:pt x="1472234" y="0"/>
                </a:lnTo>
                <a:lnTo>
                  <a:pt x="1472234" y="909105"/>
                </a:lnTo>
                <a:lnTo>
                  <a:pt x="0" y="90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87079" y="746985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671</Words>
  <Application>Microsoft Office PowerPoint</Application>
  <PresentationFormat>Довільний</PresentationFormat>
  <Paragraphs>104</Paragraphs>
  <Slides>18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3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Реабілітаційно-спортивний комплекс “ДНІПРО”        </dc:title>
  <cp:lastModifiedBy>Sisan Mession</cp:lastModifiedBy>
  <cp:revision>1</cp:revision>
  <dcterms:created xsi:type="dcterms:W3CDTF">2006-08-16T00:00:00Z</dcterms:created>
  <dcterms:modified xsi:type="dcterms:W3CDTF">2024-11-06T14:04:28Z</dcterms:modified>
  <dc:identifier>DAGS5H9I8V8</dc:identifier>
</cp:coreProperties>
</file>